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9" r:id="rId1"/>
  </p:sldMasterIdLst>
  <p:notesMasterIdLst>
    <p:notesMasterId r:id="rId35"/>
  </p:notesMasterIdLst>
  <p:sldIdLst>
    <p:sldId id="256" r:id="rId2"/>
    <p:sldId id="266" r:id="rId3"/>
    <p:sldId id="267" r:id="rId4"/>
    <p:sldId id="268" r:id="rId5"/>
    <p:sldId id="272" r:id="rId6"/>
    <p:sldId id="259" r:id="rId7"/>
    <p:sldId id="258" r:id="rId8"/>
    <p:sldId id="260" r:id="rId9"/>
    <p:sldId id="271" r:id="rId10"/>
    <p:sldId id="269" r:id="rId11"/>
    <p:sldId id="270" r:id="rId12"/>
    <p:sldId id="273" r:id="rId13"/>
    <p:sldId id="274" r:id="rId14"/>
    <p:sldId id="262" r:id="rId15"/>
    <p:sldId id="275" r:id="rId16"/>
    <p:sldId id="276" r:id="rId17"/>
    <p:sldId id="277" r:id="rId18"/>
    <p:sldId id="284" r:id="rId19"/>
    <p:sldId id="278" r:id="rId20"/>
    <p:sldId id="282" r:id="rId21"/>
    <p:sldId id="283" r:id="rId22"/>
    <p:sldId id="287" r:id="rId23"/>
    <p:sldId id="286" r:id="rId24"/>
    <p:sldId id="285" r:id="rId25"/>
    <p:sldId id="288" r:id="rId26"/>
    <p:sldId id="289" r:id="rId27"/>
    <p:sldId id="290" r:id="rId28"/>
    <p:sldId id="257" r:id="rId29"/>
    <p:sldId id="265" r:id="rId30"/>
    <p:sldId id="279" r:id="rId31"/>
    <p:sldId id="280" r:id="rId32"/>
    <p:sldId id="281" r:id="rId33"/>
    <p:sldId id="29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FDD6"/>
    <a:srgbClr val="0096FF"/>
    <a:srgbClr val="4518D3"/>
    <a:srgbClr val="8F0CD5"/>
    <a:srgbClr val="1F0B55"/>
    <a:srgbClr val="1665CD"/>
    <a:srgbClr val="144DC2"/>
    <a:srgbClr val="005493"/>
    <a:srgbClr val="0432FF"/>
    <a:srgbClr val="1C42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98"/>
    <p:restoredTop sz="94556"/>
  </p:normalViewPr>
  <p:slideViewPr>
    <p:cSldViewPr snapToGrid="0" snapToObjects="1">
      <p:cViewPr varScale="1">
        <p:scale>
          <a:sx n="103" d="100"/>
          <a:sy n="103" d="100"/>
        </p:scale>
        <p:origin x="200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2T21:30:25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34519A-3FEF-EA4E-8789-CAB0EB362005}" type="datetimeFigureOut">
              <a:rPr lang="en-US" smtClean="0"/>
              <a:t>12/4/20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65C687-A056-CC4A-919F-AB6EBA0EA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65C687-A056-CC4A-919F-AB6EBA0EA5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54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65C687-A056-CC4A-919F-AB6EBA0EA56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71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65C687-A056-CC4A-919F-AB6EBA0EA56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66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65C687-A056-CC4A-919F-AB6EBA0EA5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511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65C687-A056-CC4A-919F-AB6EBA0EA56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834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65C687-A056-CC4A-919F-AB6EBA0EA56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922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65C687-A056-CC4A-919F-AB6EBA0EA56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443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65C687-A056-CC4A-919F-AB6EBA0EA56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53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65C687-A056-CC4A-919F-AB6EBA0EA56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57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9E4D2-9601-0D4E-9727-3409B24BE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EDAC9B-0150-C24C-B3BC-324A5211C4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91EAE8-3A07-424B-9678-CE18B2599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9C926-2E34-8041-9FD6-0E6044CCB288}" type="datetimeFigureOut">
              <a:rPr lang="en-US" smtClean="0"/>
              <a:t>12/4/20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14D9E-AAFB-9A48-8BB7-4CA8E8657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74514-7F82-3543-BD13-53C01A5EA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F61B-9BCF-934E-A316-83CD043C8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58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FC921-BD44-0448-9F58-93230631B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0BB0BA-BF0B-844E-817D-100EE38E3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56D4C-10D2-A847-AE70-403FB910F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9C926-2E34-8041-9FD6-0E6044CCB288}" type="datetimeFigureOut">
              <a:rPr lang="en-US" smtClean="0"/>
              <a:t>12/4/20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D1353-6EFC-8540-919A-C1E680758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93649-5DE8-2448-9145-68038B05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F61B-9BCF-934E-A316-83CD043C8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30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5DD274-9E42-A24F-8496-8CC5CB5260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BE60F-CF3C-A447-8802-697C54B858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E300E-3659-1942-9F4F-1E16AB76F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9C926-2E34-8041-9FD6-0E6044CCB288}" type="datetimeFigureOut">
              <a:rPr lang="en-US" smtClean="0"/>
              <a:t>12/4/20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56309-E8A2-FA4C-B7F0-881F58747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6441A-1E33-D44B-B8B1-5EC2ACFEC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F61B-9BCF-934E-A316-83CD043C8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08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DFC8B-4BC3-FB4F-8735-078AD190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EEA45-D479-FD46-AEBD-58ECC996C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2716E-E39A-E64E-A472-AE49A0243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9C926-2E34-8041-9FD6-0E6044CCB288}" type="datetimeFigureOut">
              <a:rPr lang="en-US" smtClean="0"/>
              <a:t>12/4/20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6A272-3B73-274D-827A-C4DB76214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B07B3-15A3-3448-A471-7E5E9779D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F61B-9BCF-934E-A316-83CD043C8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7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D187A-9BF0-914F-AC68-36750F65A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E66FD-A4F5-5640-BF67-A6219E3E6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579AC-3666-FF45-B7CA-4A3420A6E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9C926-2E34-8041-9FD6-0E6044CCB288}" type="datetimeFigureOut">
              <a:rPr lang="en-US" smtClean="0"/>
              <a:t>12/4/20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DE702-30FC-7D48-B838-E12708EB7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99EA0-1983-FC4A-8E9D-4C761EA4C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F61B-9BCF-934E-A316-83CD043C8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645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70EC3-A15F-574C-8318-0E4C62F6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5B0DE-5F1A-AB42-A04F-41609D9CE9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7DDEEB-1B50-734F-91A8-BC5C05E2B1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C0F803-64C3-BD44-876F-1632C1A7D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9C926-2E34-8041-9FD6-0E6044CCB288}" type="datetimeFigureOut">
              <a:rPr lang="en-US" smtClean="0"/>
              <a:t>12/4/20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BB5B4D-A7F7-094E-87AA-4241348AD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DD837D-8126-3046-9592-38A32566E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F61B-9BCF-934E-A316-83CD043C8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5226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E2CF3-BF39-5045-89DE-659A192F3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894BD6-0CEE-0749-97A4-17018B85B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E06DBB-608B-414A-9E95-BBEC48353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647018-2FA8-2741-964F-120D201A9A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94E908-61F8-B248-A85F-3AC4B79F2B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342DA8-564E-DC4A-BB95-54D498205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9C926-2E34-8041-9FD6-0E6044CCB288}" type="datetimeFigureOut">
              <a:rPr lang="en-US" smtClean="0"/>
              <a:t>12/4/20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E5F02E-0633-F84C-B674-B92E30628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A1B8A5-42FD-D749-ABA4-90A86B31B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F61B-9BCF-934E-A316-83CD043C8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671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67AF9-68A5-ED41-A4B1-46511B120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EDC1C9-B058-F64D-A0B1-9D449D5B6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9C926-2E34-8041-9FD6-0E6044CCB288}" type="datetimeFigureOut">
              <a:rPr lang="en-US" smtClean="0"/>
              <a:t>12/4/20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017F21-A128-254D-B9C4-AA9FA98C0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14FBC7-B6CC-1849-A683-2E17D9470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F61B-9BCF-934E-A316-83CD043C8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86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45C62C-CCAC-D145-8921-A85B44115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9C926-2E34-8041-9FD6-0E6044CCB288}" type="datetimeFigureOut">
              <a:rPr lang="en-US" smtClean="0"/>
              <a:t>12/4/20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F34F90-6BAE-CB42-AB27-E941CFE47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A2EB8-11D5-AB49-BF34-E71E21574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F61B-9BCF-934E-A316-83CD043C8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191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DF5AC-3B73-0944-B9BC-BE5D6AE45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F247F-03AC-B740-A6F3-7EE4C468A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C68246-4BAE-A943-ACED-D872093538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6B1BB3-BE40-7040-9FA6-D0CF45F6B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9C926-2E34-8041-9FD6-0E6044CCB288}" type="datetimeFigureOut">
              <a:rPr lang="en-US" smtClean="0"/>
              <a:t>12/4/20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C584FC-7242-A54E-877F-A0AD31340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F1BF0-7A23-B945-BC32-18E6A10DD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F61B-9BCF-934E-A316-83CD043C8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288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CDE34-E86B-604C-A9F7-B64C27EE8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4AA2C6-0B07-EE49-91A5-619A916A3B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FB82EF-C51C-8646-94E8-5552FF0419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F8A000-DB1A-C243-9487-AF56F233D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9C926-2E34-8041-9FD6-0E6044CCB288}" type="datetimeFigureOut">
              <a:rPr lang="en-US" smtClean="0"/>
              <a:t>12/4/20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7282BB-C31D-BF41-9988-165C7CA51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088C14-7199-D64B-A261-9C0C225E0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F61B-9BCF-934E-A316-83CD043C8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517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60FD67-5DCE-954C-8B13-89C12EB3C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DEA37-811D-2140-966B-08E16221EF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0A449-6883-EA46-AFAB-FD9D1110FF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9C926-2E34-8041-9FD6-0E6044CCB288}" type="datetimeFigureOut">
              <a:rPr lang="en-US" smtClean="0"/>
              <a:t>12/4/20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7D665-FCE2-234C-9D5C-B36BA7EA51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0D27D-505A-6945-93DF-D28B0D2376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3F61B-9BCF-934E-A316-83CD043C8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957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80" r:id="rId1"/>
    <p:sldLayoutId id="2147484681" r:id="rId2"/>
    <p:sldLayoutId id="2147484682" r:id="rId3"/>
    <p:sldLayoutId id="2147484683" r:id="rId4"/>
    <p:sldLayoutId id="2147484684" r:id="rId5"/>
    <p:sldLayoutId id="2147484685" r:id="rId6"/>
    <p:sldLayoutId id="2147484686" r:id="rId7"/>
    <p:sldLayoutId id="2147484687" r:id="rId8"/>
    <p:sldLayoutId id="2147484688" r:id="rId9"/>
    <p:sldLayoutId id="2147484689" r:id="rId10"/>
    <p:sldLayoutId id="21474846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Relationship Id="rId9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5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1136C4-7130-EB4B-853C-3E026313D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042" y="-141750"/>
            <a:ext cx="12490084" cy="71618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719686-CB8A-7446-9172-52ACCFB23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23314" y="2869598"/>
            <a:ext cx="5210066" cy="1118804"/>
          </a:xfr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r"/>
            <a:r>
              <a:rPr lang="en-US" sz="2400" b="1" dirty="0">
                <a:ln w="0"/>
                <a:solidFill>
                  <a:schemeClr val="bg2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PROYECTO DE GRADO</a:t>
            </a:r>
            <a:br>
              <a:rPr lang="en-US" sz="2400" b="1" dirty="0">
                <a:ln w="0"/>
                <a:solidFill>
                  <a:schemeClr val="bg2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2400" b="1" dirty="0">
                <a:ln w="0"/>
                <a:solidFill>
                  <a:schemeClr val="bg2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SISTEMA DE CONTROL DE ACCESO COMTECO EN LA CIUDAD DE COCHABAMBA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903EEE-F517-BF40-8C9E-E14412AFA6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81935" y="4613504"/>
            <a:ext cx="5210066" cy="1655762"/>
          </a:xfrm>
          <a:noFill/>
          <a:effectLst/>
        </p:spPr>
        <p:txBody>
          <a:bodyPr>
            <a:normAutofit/>
          </a:bodyPr>
          <a:lstStyle/>
          <a:p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Presentado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por: </a:t>
            </a:r>
          </a:p>
          <a:p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Mauricio Cartagena Coria</a:t>
            </a:r>
          </a:p>
          <a:p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Cochabamba, 2020</a:t>
            </a:r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3D1653E-603F-8C4A-91A5-46026BF1E050}"/>
                  </a:ext>
                </a:extLst>
              </p14:cNvPr>
              <p14:cNvContentPartPr/>
              <p14:nvPr/>
            </p14:nvContentPartPr>
            <p14:xfrm>
              <a:off x="1758600" y="-141750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3D1653E-603F-8C4A-91A5-46026BF1E0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49600" y="-15075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Comteco | comteco">
            <a:extLst>
              <a:ext uri="{FF2B5EF4-FFF2-40B4-BE49-F238E27FC236}">
                <a16:creationId xmlns:a16="http://schemas.microsoft.com/office/drawing/2014/main" id="{39F4ABAF-21A6-8A4C-BD60-CB1243931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26136"/>
            <a:ext cx="3982995" cy="103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A9D74EB4-3F26-4D48-A7A0-CE7B8444F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57" y="0"/>
            <a:ext cx="4077909" cy="138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06CB61-5CD1-B544-BEA8-74935797010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456" t="5658" r="10025" b="12851"/>
          <a:stretch/>
        </p:blipFill>
        <p:spPr>
          <a:xfrm>
            <a:off x="11337513" y="6014160"/>
            <a:ext cx="854487" cy="8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31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Fondo de medios tonos naranja y azul líneas vector gratuito">
            <a:extLst>
              <a:ext uri="{FF2B5EF4-FFF2-40B4-BE49-F238E27FC236}">
                <a16:creationId xmlns:a16="http://schemas.microsoft.com/office/drawing/2014/main" id="{A9E3DB37-F564-CC49-9404-3E9E23B21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262" y="-89984"/>
            <a:ext cx="12683988" cy="721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OBSERVAR Y REFLEXIONAR">
            <a:extLst>
              <a:ext uri="{FF2B5EF4-FFF2-40B4-BE49-F238E27FC236}">
                <a16:creationId xmlns:a16="http://schemas.microsoft.com/office/drawing/2014/main" id="{F85B778D-3977-C340-8370-17B8ED5C8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309" y="4097390"/>
            <a:ext cx="3808673" cy="243204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uáles son los informes contables más utilizados?">
            <a:extLst>
              <a:ext uri="{FF2B5EF4-FFF2-40B4-BE49-F238E27FC236}">
                <a16:creationId xmlns:a16="http://schemas.microsoft.com/office/drawing/2014/main" id="{118F732A-1BED-0E48-A761-A7BE66DB1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46" y="1123717"/>
            <a:ext cx="5080000" cy="26606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8C3E7B-9ED3-D441-8CE0-CB95AE09A97A}"/>
              </a:ext>
            </a:extLst>
          </p:cNvPr>
          <p:cNvSpPr/>
          <p:nvPr/>
        </p:nvSpPr>
        <p:spPr>
          <a:xfrm>
            <a:off x="7462157" y="264671"/>
            <a:ext cx="4032189" cy="92320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399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INFORMES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62430A-9087-8845-8213-D42175F88FC9}"/>
              </a:ext>
            </a:extLst>
          </p:cNvPr>
          <p:cNvSpPr txBox="1"/>
          <p:nvPr/>
        </p:nvSpPr>
        <p:spPr>
          <a:xfrm>
            <a:off x="7144020" y="1480851"/>
            <a:ext cx="43503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31" indent="-285731" algn="just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Observando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como</a:t>
            </a:r>
            <a:r>
              <a:rPr lang="en-US" sz="2800" dirty="0">
                <a:solidFill>
                  <a:schemeClr val="bg1"/>
                </a:solidFill>
              </a:rPr>
              <a:t> se </a:t>
            </a:r>
            <a:r>
              <a:rPr lang="en-US" sz="2800" dirty="0" err="1">
                <a:solidFill>
                  <a:schemeClr val="bg1"/>
                </a:solidFill>
              </a:rPr>
              <a:t>realiza</a:t>
            </a:r>
            <a:r>
              <a:rPr lang="en-US" sz="2800" dirty="0">
                <a:solidFill>
                  <a:schemeClr val="bg1"/>
                </a:solidFill>
              </a:rPr>
              <a:t> los </a:t>
            </a:r>
            <a:r>
              <a:rPr lang="en-US" sz="2800" dirty="0" err="1">
                <a:solidFill>
                  <a:schemeClr val="bg1"/>
                </a:solidFill>
              </a:rPr>
              <a:t>informes</a:t>
            </a:r>
            <a:r>
              <a:rPr lang="en-US" sz="2800" dirty="0">
                <a:solidFill>
                  <a:schemeClr val="bg1"/>
                </a:solidFill>
              </a:rPr>
              <a:t> de los </a:t>
            </a:r>
            <a:r>
              <a:rPr lang="en-US" sz="2800" dirty="0" err="1">
                <a:solidFill>
                  <a:schemeClr val="bg1"/>
                </a:solidFill>
              </a:rPr>
              <a:t>ingresos</a:t>
            </a:r>
            <a:r>
              <a:rPr lang="en-US" sz="2800" dirty="0">
                <a:solidFill>
                  <a:schemeClr val="bg1"/>
                </a:solidFill>
              </a:rPr>
              <a:t> y </a:t>
            </a:r>
            <a:r>
              <a:rPr lang="en-US" sz="2800" dirty="0" err="1">
                <a:solidFill>
                  <a:schemeClr val="bg1"/>
                </a:solidFill>
              </a:rPr>
              <a:t>salidas</a:t>
            </a:r>
            <a:r>
              <a:rPr lang="en-US" sz="2800" dirty="0">
                <a:solidFill>
                  <a:schemeClr val="bg1"/>
                </a:solidFill>
              </a:rPr>
              <a:t> de los </a:t>
            </a:r>
            <a:r>
              <a:rPr lang="en-US" sz="2800" dirty="0" err="1">
                <a:solidFill>
                  <a:schemeClr val="bg1"/>
                </a:solidFill>
              </a:rPr>
              <a:t>visitantes</a:t>
            </a:r>
            <a:r>
              <a:rPr lang="en-US" sz="2800" dirty="0">
                <a:solidFill>
                  <a:schemeClr val="bg1"/>
                </a:solidFill>
              </a:rPr>
              <a:t> y </a:t>
            </a:r>
            <a:r>
              <a:rPr lang="en-US" sz="2800" dirty="0" err="1">
                <a:solidFill>
                  <a:schemeClr val="bg1"/>
                </a:solidFill>
              </a:rPr>
              <a:t>vehiculos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</a:p>
          <a:p>
            <a:pPr marL="285731" indent="-285731" algn="just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Razón</a:t>
            </a:r>
            <a:r>
              <a:rPr lang="en-US" sz="2800" dirty="0">
                <a:solidFill>
                  <a:schemeClr val="bg1"/>
                </a:solidFill>
              </a:rPr>
              <a:t> por la que </a:t>
            </a:r>
            <a:r>
              <a:rPr lang="en-US" sz="2800" dirty="0" err="1">
                <a:solidFill>
                  <a:schemeClr val="bg1"/>
                </a:solidFill>
              </a:rPr>
              <a:t>surgio</a:t>
            </a:r>
            <a:r>
              <a:rPr lang="en-US" sz="2800" dirty="0">
                <a:solidFill>
                  <a:schemeClr val="bg1"/>
                </a:solidFill>
              </a:rPr>
              <a:t> la idea de </a:t>
            </a:r>
            <a:r>
              <a:rPr lang="en-US" sz="2800" dirty="0" err="1">
                <a:solidFill>
                  <a:schemeClr val="bg1"/>
                </a:solidFill>
              </a:rPr>
              <a:t>mejorar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estos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procedimientos</a:t>
            </a:r>
            <a:r>
              <a:rPr lang="en-US" sz="2800" dirty="0">
                <a:solidFill>
                  <a:schemeClr val="bg1"/>
                </a:solidFill>
              </a:rPr>
              <a:t> para los </a:t>
            </a:r>
            <a:r>
              <a:rPr lang="en-US" sz="2800" dirty="0" err="1">
                <a:solidFill>
                  <a:schemeClr val="bg1"/>
                </a:solidFill>
              </a:rPr>
              <a:t>informes</a:t>
            </a:r>
            <a:r>
              <a:rPr lang="en-US" sz="2800" dirty="0">
                <a:solidFill>
                  <a:schemeClr val="bg1"/>
                </a:solidFill>
              </a:rPr>
              <a:t> de </a:t>
            </a:r>
            <a:r>
              <a:rPr lang="en-US" sz="2800" dirty="0" err="1">
                <a:solidFill>
                  <a:schemeClr val="bg1"/>
                </a:solidFill>
              </a:rPr>
              <a:t>manera</a:t>
            </a:r>
            <a:r>
              <a:rPr lang="en-US" sz="2800" dirty="0">
                <a:solidFill>
                  <a:schemeClr val="bg1"/>
                </a:solidFill>
              </a:rPr>
              <a:t> mas </a:t>
            </a:r>
            <a:r>
              <a:rPr lang="en-US" sz="2800" dirty="0" err="1">
                <a:solidFill>
                  <a:schemeClr val="bg1"/>
                </a:solidFill>
              </a:rPr>
              <a:t>eficiente</a:t>
            </a:r>
            <a:r>
              <a:rPr lang="en-US" sz="2800" dirty="0">
                <a:solidFill>
                  <a:schemeClr val="bg1"/>
                </a:solidFill>
              </a:rPr>
              <a:t> a </a:t>
            </a:r>
            <a:r>
              <a:rPr lang="en-US" sz="2800" dirty="0" err="1">
                <a:solidFill>
                  <a:schemeClr val="bg1"/>
                </a:solidFill>
              </a:rPr>
              <a:t>través</a:t>
            </a:r>
            <a:r>
              <a:rPr lang="en-US" sz="2800" dirty="0">
                <a:solidFill>
                  <a:schemeClr val="bg1"/>
                </a:solidFill>
              </a:rPr>
              <a:t> de un.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16D5B1-52EA-F94C-9791-E61EFC91E8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56" t="5658" r="10025" b="12851"/>
          <a:stretch/>
        </p:blipFill>
        <p:spPr>
          <a:xfrm>
            <a:off x="11337513" y="6014160"/>
            <a:ext cx="854487" cy="8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82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iseño futurista de fondo abstracto vector gratuito">
            <a:extLst>
              <a:ext uri="{FF2B5EF4-FFF2-40B4-BE49-F238E27FC236}">
                <a16:creationId xmlns:a16="http://schemas.microsoft.com/office/drawing/2014/main" id="{C5754D8E-7B75-3746-8592-99B7ECF4F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8377" y="-69669"/>
            <a:ext cx="12331337" cy="700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686771-30CA-2B46-9879-48050F99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0" y="259896"/>
            <a:ext cx="7938901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ln w="0"/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SISTEMA WEB “ACSYOS”</a:t>
            </a:r>
          </a:p>
        </p:txBody>
      </p:sp>
      <p:pic>
        <p:nvPicPr>
          <p:cNvPr id="8196" name="Picture 4" descr="Pagina dibel">
            <a:extLst>
              <a:ext uri="{FF2B5EF4-FFF2-40B4-BE49-F238E27FC236}">
                <a16:creationId xmlns:a16="http://schemas.microsoft.com/office/drawing/2014/main" id="{BC749DAC-4D47-CA4A-B330-9F5FFCAA5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71" y="1555527"/>
            <a:ext cx="5440135" cy="408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Desarrollo de Sistemas Web - KP SERVER GROUP">
            <a:extLst>
              <a:ext uri="{FF2B5EF4-FFF2-40B4-BE49-F238E27FC236}">
                <a16:creationId xmlns:a16="http://schemas.microsoft.com/office/drawing/2014/main" id="{D0236F0C-1B2E-234E-9C0A-2DDCF9CC0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491" y="2937903"/>
            <a:ext cx="6047509" cy="270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63DD5A-3261-584D-909C-0A51F09035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56" t="5658" r="10025" b="12851"/>
          <a:stretch/>
        </p:blipFill>
        <p:spPr>
          <a:xfrm>
            <a:off x="11337513" y="6014160"/>
            <a:ext cx="854487" cy="8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58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Fondo abstracto de color azul con luces defocused bokeh Foto Premium ">
            <a:extLst>
              <a:ext uri="{FF2B5EF4-FFF2-40B4-BE49-F238E27FC236}">
                <a16:creationId xmlns:a16="http://schemas.microsoft.com/office/drawing/2014/main" id="{A9D22BD2-EE4B-AA4A-A5AA-11103A1CF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379" y="-114300"/>
            <a:ext cx="12457121" cy="713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ECE6B3-3203-FA48-86DB-0239022BA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7153" y="313795"/>
            <a:ext cx="7494715" cy="1325563"/>
          </a:xfrm>
          <a:ln w="19050">
            <a:noFill/>
          </a:ln>
        </p:spPr>
        <p:txBody>
          <a:bodyPr>
            <a:normAutofit/>
          </a:bodyPr>
          <a:lstStyle/>
          <a:p>
            <a:r>
              <a:rPr lang="es-419" sz="5400" b="1" dirty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OBJETO DE ESTUDIO</a:t>
            </a:r>
            <a:endParaRPr lang="en-US" sz="5400" b="1" dirty="0">
              <a:ln w="222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70B66-D91C-284E-80AE-385CE8C3E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081" y="1674056"/>
            <a:ext cx="10744200" cy="1764242"/>
          </a:xfrm>
          <a:solidFill>
            <a:srgbClr val="5586CA"/>
          </a:solidFill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la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“Control de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accesos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controlar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el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ingreso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salidas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los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visitantes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vehículos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transcurren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por COMTECO RL .</a:t>
            </a:r>
            <a:r>
              <a:rPr lang="en-US" sz="28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just">
              <a:buNone/>
            </a:pP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Ademas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poder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administrar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manera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eficaz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eficiente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los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siguientes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puntos :</a:t>
            </a:r>
          </a:p>
          <a:p>
            <a:pPr marL="0" indent="0" algn="just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9147CA-4CF4-AF44-ACD1-B935FF7FDB92}"/>
              </a:ext>
            </a:extLst>
          </p:cNvPr>
          <p:cNvSpPr txBox="1"/>
          <p:nvPr/>
        </p:nvSpPr>
        <p:spPr>
          <a:xfrm>
            <a:off x="4650979" y="3947174"/>
            <a:ext cx="2991522" cy="2246769"/>
          </a:xfrm>
          <a:prstGeom prst="rect">
            <a:avLst/>
          </a:prstGeom>
          <a:solidFill>
            <a:srgbClr val="49C8AC"/>
          </a:solidFill>
        </p:spPr>
        <p:txBody>
          <a:bodyPr wrap="square" rtlCol="0">
            <a:spAutoFit/>
          </a:bodyPr>
          <a:lstStyle/>
          <a:p>
            <a:pPr marL="742901" lvl="1" indent="-285731" algn="just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Vehiculos</a:t>
            </a:r>
            <a:endParaRPr lang="en-US" sz="2800" dirty="0">
              <a:solidFill>
                <a:schemeClr val="bg1"/>
              </a:solidFill>
            </a:endParaRPr>
          </a:p>
          <a:p>
            <a:pPr marL="742901" lvl="1" indent="-285731" algn="just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Empleados</a:t>
            </a:r>
            <a:endParaRPr lang="en-US" sz="2800" dirty="0">
              <a:solidFill>
                <a:schemeClr val="bg1"/>
              </a:solidFill>
            </a:endParaRPr>
          </a:p>
          <a:p>
            <a:pPr marL="742901" lvl="1" indent="-285731" algn="just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Guardias</a:t>
            </a:r>
            <a:endParaRPr lang="en-US" sz="2800" dirty="0">
              <a:solidFill>
                <a:schemeClr val="bg1"/>
              </a:solidFill>
            </a:endParaRPr>
          </a:p>
          <a:p>
            <a:pPr marL="742901" lvl="1" indent="-285731" algn="just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Visitantes</a:t>
            </a:r>
            <a:endParaRPr lang="en-US" sz="2800" dirty="0">
              <a:solidFill>
                <a:schemeClr val="bg1"/>
              </a:solidFill>
            </a:endParaRPr>
          </a:p>
          <a:p>
            <a:pPr marL="742901" lvl="1" indent="-285731" algn="just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Reportes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85E111-67A4-F043-8BC2-3A5F3752F302}"/>
              </a:ext>
            </a:extLst>
          </p:cNvPr>
          <p:cNvSpPr txBox="1"/>
          <p:nvPr/>
        </p:nvSpPr>
        <p:spPr>
          <a:xfrm>
            <a:off x="711081" y="3947175"/>
            <a:ext cx="3766072" cy="2246769"/>
          </a:xfrm>
          <a:prstGeom prst="rect">
            <a:avLst/>
          </a:prstGeom>
          <a:solidFill>
            <a:srgbClr val="6D5DCF"/>
          </a:solidFill>
        </p:spPr>
        <p:txBody>
          <a:bodyPr wrap="square" rtlCol="0">
            <a:spAutoFit/>
          </a:bodyPr>
          <a:lstStyle/>
          <a:p>
            <a:pPr marL="742901" lvl="1" indent="-285731" algn="just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Conductores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</a:p>
          <a:p>
            <a:pPr marL="742901" lvl="1" indent="-285731" algn="just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Ingresos</a:t>
            </a:r>
            <a:r>
              <a:rPr lang="en-US" sz="2800" dirty="0">
                <a:solidFill>
                  <a:schemeClr val="bg1"/>
                </a:solidFill>
              </a:rPr>
              <a:t> y </a:t>
            </a:r>
            <a:r>
              <a:rPr lang="en-US" sz="2800" dirty="0" err="1">
                <a:solidFill>
                  <a:schemeClr val="bg1"/>
                </a:solidFill>
              </a:rPr>
              <a:t>salidas</a:t>
            </a:r>
            <a:endParaRPr lang="en-US" sz="2800" dirty="0">
              <a:solidFill>
                <a:schemeClr val="bg1"/>
              </a:solidFill>
            </a:endParaRPr>
          </a:p>
          <a:p>
            <a:pPr marL="742901" lvl="1" indent="-285731" algn="just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Sucursales</a:t>
            </a:r>
            <a:endParaRPr lang="en-US" sz="2800" dirty="0">
              <a:solidFill>
                <a:schemeClr val="bg1"/>
              </a:solidFill>
            </a:endParaRPr>
          </a:p>
          <a:p>
            <a:pPr marL="742901" lvl="1" indent="-285731" algn="just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Municipios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Lupa - Aplicaciones en Google Play">
            <a:extLst>
              <a:ext uri="{FF2B5EF4-FFF2-40B4-BE49-F238E27FC236}">
                <a16:creationId xmlns:a16="http://schemas.microsoft.com/office/drawing/2014/main" id="{DFD6F988-E494-F242-ADCC-7BB80C085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 flipV="1">
            <a:off x="8634801" y="3538566"/>
            <a:ext cx="3540808" cy="354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8BD23E-AFAB-3E42-8F83-9B2DF1E2F7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56" t="5658" r="10025" b="12851"/>
          <a:stretch/>
        </p:blipFill>
        <p:spPr>
          <a:xfrm>
            <a:off x="11337513" y="6014160"/>
            <a:ext cx="854487" cy="8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158341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Vallejo: Textile Color 200 ml: fluorescente: azul">
            <a:extLst>
              <a:ext uri="{FF2B5EF4-FFF2-40B4-BE49-F238E27FC236}">
                <a16:creationId xmlns:a16="http://schemas.microsoft.com/office/drawing/2014/main" id="{3A8CEA61-A4E7-0F41-94CF-392EA682D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duotone>
              <a:prstClr val="black"/>
              <a:srgbClr val="4472C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711" y="-205154"/>
            <a:ext cx="12591422" cy="7268308"/>
          </a:xfrm>
          <a:prstGeom prst="rect">
            <a:avLst/>
          </a:prstGeom>
          <a:ln>
            <a:solidFill>
              <a:schemeClr val="accent4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C8A7BE-5B3C-C14A-A265-4281D6972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6920" y="153893"/>
            <a:ext cx="5741147" cy="1325563"/>
          </a:xfrm>
          <a:ln>
            <a:noFill/>
          </a:ln>
        </p:spPr>
        <p:txBody>
          <a:bodyPr>
            <a:normAutofit/>
          </a:bodyPr>
          <a:lstStyle/>
          <a:p>
            <a:pPr algn="r"/>
            <a:r>
              <a:rPr lang="en-US" sz="6600" b="1" dirty="0" err="1">
                <a:ln w="22225">
                  <a:solidFill>
                    <a:srgbClr val="0070C0"/>
                  </a:solidFill>
                  <a:prstDash val="solid"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Justificación</a:t>
            </a:r>
            <a:endParaRPr lang="en-US" sz="4800" dirty="0">
              <a:ln w="22225">
                <a:solidFill>
                  <a:srgbClr val="0070C0"/>
                </a:solidFill>
                <a:prstDash val="solid"/>
              </a:ln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04EB82-90E2-8D49-B7C7-7081FAD34754}"/>
              </a:ext>
            </a:extLst>
          </p:cNvPr>
          <p:cNvSpPr/>
          <p:nvPr/>
        </p:nvSpPr>
        <p:spPr>
          <a:xfrm>
            <a:off x="3581570" y="1479456"/>
            <a:ext cx="8284028" cy="500983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anchor="t">
            <a:spAutoFit/>
          </a:bodyPr>
          <a:lstStyle/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La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seguridad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accesos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los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visitantes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y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vehiculos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las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empresas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cooperativas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se lo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realizan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mediante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los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libros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algunas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anecdotas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nos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cuentan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que la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perdida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estos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libros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pueden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generar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un gran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problema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 la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empresa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que 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resulta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de especial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interes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conocer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como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se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logra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controlar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la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seguridad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accesos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 los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visitantes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y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vehiculos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y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partir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hay ,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adoptar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las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medidas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que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permitan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prevenir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la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perdida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información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poder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prevenenir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subsanar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este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evento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sobre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los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libros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060" name="Picture 36" descr="Reingresos y Traslados | Universidad Técnica Nacional | Costa Rica">
            <a:extLst>
              <a:ext uri="{FF2B5EF4-FFF2-40B4-BE49-F238E27FC236}">
                <a16:creationId xmlns:a16="http://schemas.microsoft.com/office/drawing/2014/main" id="{9731F75C-7181-3A4E-B448-67AF63646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4078"/>
            <a:ext cx="3381859" cy="402152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softEdge rad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091D90-2ED1-7946-95D5-F17785087F5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56" t="5658" r="10025" b="12851"/>
          <a:stretch/>
        </p:blipFill>
        <p:spPr>
          <a:xfrm>
            <a:off x="11337513" y="6014160"/>
            <a:ext cx="854487" cy="8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38286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Los tres libros contables que sí debe llevar al día el autónomo | Disenos  de unas, Maquina de escribir, Marketing de contenidos">
            <a:extLst>
              <a:ext uri="{FF2B5EF4-FFF2-40B4-BE49-F238E27FC236}">
                <a16:creationId xmlns:a16="http://schemas.microsoft.com/office/drawing/2014/main" id="{2774494B-313B-A740-B0E9-9412A9185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5731" y="-137316"/>
            <a:ext cx="12578599" cy="7121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Los mejores libros de divulgación científica de la historia - El origen de  las especies – Charles Darwin (1859)">
            <a:extLst>
              <a:ext uri="{FF2B5EF4-FFF2-40B4-BE49-F238E27FC236}">
                <a16:creationId xmlns:a16="http://schemas.microsoft.com/office/drawing/2014/main" id="{48A512D2-AC9E-1F47-9EFB-A9FBBE6E52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062" y="1190285"/>
            <a:ext cx="7503042" cy="410692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PADRON MUNICIPAL DE HABITANTES | fempclm.es">
            <a:extLst>
              <a:ext uri="{FF2B5EF4-FFF2-40B4-BE49-F238E27FC236}">
                <a16:creationId xmlns:a16="http://schemas.microsoft.com/office/drawing/2014/main" id="{B4B6B356-D965-0048-99EA-F20CFCB21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656" y="0"/>
            <a:ext cx="5013436" cy="2758967"/>
          </a:xfrm>
          <a:prstGeom prst="rect">
            <a:avLst/>
          </a:prstGeom>
          <a:ln>
            <a:noFill/>
          </a:ln>
          <a:effectLst>
            <a:glow rad="482600">
              <a:srgbClr val="EE9F00">
                <a:alpha val="32000"/>
              </a:srgbClr>
            </a:glow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Registros médicos información del paciente tecnología médica | Foto Premium">
            <a:extLst>
              <a:ext uri="{FF2B5EF4-FFF2-40B4-BE49-F238E27FC236}">
                <a16:creationId xmlns:a16="http://schemas.microsoft.com/office/drawing/2014/main" id="{92BEED94-04C0-8941-BA82-54AC1F520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947" y="3949252"/>
            <a:ext cx="4496053" cy="2990978"/>
          </a:xfrm>
          <a:prstGeom prst="rect">
            <a:avLst/>
          </a:prstGeom>
          <a:ln>
            <a:noFill/>
          </a:ln>
          <a:effectLst>
            <a:glow rad="482600">
              <a:srgbClr val="073FBF">
                <a:alpha val="32000"/>
              </a:srgbClr>
            </a:glow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31C58D-6696-5F47-8B4C-9B8EF13A317B}"/>
              </a:ext>
            </a:extLst>
          </p:cNvPr>
          <p:cNvSpPr/>
          <p:nvPr/>
        </p:nvSpPr>
        <p:spPr>
          <a:xfrm>
            <a:off x="2190092" y="2625813"/>
            <a:ext cx="7737759" cy="1323439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 err="1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reflection blurRad="6350" stA="50000" endA="300" endPos="50000" dist="29997" dir="5400000" sy="-100000" algn="bl" rotWithShape="0"/>
                </a:effectLst>
              </a:rPr>
              <a:t>Libros</a:t>
            </a:r>
            <a:r>
              <a:rPr lang="en-US" sz="8000" b="1" dirty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reflection blurRad="6350" stA="50000" endA="300" endPos="50000" dist="29997" dir="5400000" sy="-100000" algn="bl" rotWithShape="0"/>
                </a:effectLst>
              </a:rPr>
              <a:t> de </a:t>
            </a:r>
            <a:r>
              <a:rPr lang="en-US" sz="8000" b="1" dirty="0" err="1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reflection blurRad="6350" stA="50000" endA="300" endPos="50000" dist="29997" dir="5400000" sy="-100000" algn="bl" rotWithShape="0"/>
                </a:effectLst>
              </a:rPr>
              <a:t>Registro</a:t>
            </a:r>
            <a:endParaRPr lang="en-US" sz="8000" b="1" dirty="0">
              <a:ln w="222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reflection blurRad="6350" stA="50000" endA="300" endPos="50000" dist="29997" dir="5400000" sy="-100000" algn="bl" rotWithShape="0"/>
              </a:effectLst>
            </a:endParaRPr>
          </a:p>
        </p:txBody>
      </p:sp>
      <p:pic>
        <p:nvPicPr>
          <p:cNvPr id="8" name="Picture 14" descr="CSC en grandes empresas: vea resultados para los negócios - Ellevo -  Plataforma de Excelencia">
            <a:extLst>
              <a:ext uri="{FF2B5EF4-FFF2-40B4-BE49-F238E27FC236}">
                <a16:creationId xmlns:a16="http://schemas.microsoft.com/office/drawing/2014/main" id="{A6BB5E4F-6F18-1942-B0AF-9E9ADAF8D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162" y="0"/>
            <a:ext cx="4199377" cy="2716691"/>
          </a:xfrm>
          <a:prstGeom prst="rect">
            <a:avLst/>
          </a:prstGeom>
          <a:ln>
            <a:noFill/>
          </a:ln>
          <a:effectLst>
            <a:glow rad="482600">
              <a:srgbClr val="EEC500">
                <a:alpha val="32000"/>
              </a:srgbClr>
            </a:glow>
            <a:softEdge rad="112500"/>
          </a:effectLst>
        </p:spPr>
      </p:pic>
      <p:pic>
        <p:nvPicPr>
          <p:cNvPr id="2050" name="Picture 2" descr="Comteco sabía que Soelbo era offshore y afirma que compra de acciones fue  legal | Diario Pagina Siete">
            <a:extLst>
              <a:ext uri="{FF2B5EF4-FFF2-40B4-BE49-F238E27FC236}">
                <a16:creationId xmlns:a16="http://schemas.microsoft.com/office/drawing/2014/main" id="{4F55341A-1EC7-2F49-93A8-357A45B35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" y="3996640"/>
            <a:ext cx="3675430" cy="2758967"/>
          </a:xfrm>
          <a:prstGeom prst="rect">
            <a:avLst/>
          </a:prstGeom>
          <a:noFill/>
          <a:effectLst>
            <a:glow rad="482600">
              <a:srgbClr val="320FA4">
                <a:alpha val="32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9E7957-D43C-C544-AB8F-963F097B331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456" t="5658" r="10025" b="12851"/>
          <a:stretch/>
        </p:blipFill>
        <p:spPr>
          <a:xfrm>
            <a:off x="11337513" y="6014160"/>
            <a:ext cx="854487" cy="8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0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600,000+ Best Nature Pictures &amp; Images in HD - Pixabay">
            <a:extLst>
              <a:ext uri="{FF2B5EF4-FFF2-40B4-BE49-F238E27FC236}">
                <a16:creationId xmlns:a16="http://schemas.microsoft.com/office/drawing/2014/main" id="{BF5F51F1-F29C-1242-9D81-8EA61C9BB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177" y="-139617"/>
            <a:ext cx="12450354" cy="713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2C5632-82DD-1840-BEF0-1ECD2D01F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8072" y="5598050"/>
            <a:ext cx="7051866" cy="1325563"/>
          </a:xfrm>
        </p:spPr>
        <p:txBody>
          <a:bodyPr>
            <a:normAutofit/>
          </a:bodyPr>
          <a:lstStyle/>
          <a:p>
            <a:r>
              <a:rPr lang="en-US" b="1" dirty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ARBOL DE PROBLEMAS</a:t>
            </a:r>
          </a:p>
        </p:txBody>
      </p:sp>
      <p:grpSp>
        <p:nvGrpSpPr>
          <p:cNvPr id="4" name="Lienzo 13">
            <a:extLst>
              <a:ext uri="{FF2B5EF4-FFF2-40B4-BE49-F238E27FC236}">
                <a16:creationId xmlns:a16="http://schemas.microsoft.com/office/drawing/2014/main" id="{C8A64DF0-E270-3143-8492-64C2DB5838B2}"/>
              </a:ext>
            </a:extLst>
          </p:cNvPr>
          <p:cNvGrpSpPr/>
          <p:nvPr/>
        </p:nvGrpSpPr>
        <p:grpSpPr>
          <a:xfrm>
            <a:off x="572683" y="83093"/>
            <a:ext cx="10698468" cy="6413472"/>
            <a:chOff x="401843" y="-222599"/>
            <a:chExt cx="6892402" cy="593712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1B2EA30-D170-DC41-B510-015E917CC46A}"/>
                </a:ext>
              </a:extLst>
            </p:cNvPr>
            <p:cNvSpPr/>
            <p:nvPr/>
          </p:nvSpPr>
          <p:spPr>
            <a:xfrm>
              <a:off x="1065530" y="370840"/>
              <a:ext cx="6228715" cy="4841240"/>
            </a:xfrm>
            <a:prstGeom prst="rect">
              <a:avLst/>
            </a:prstGeom>
          </p:spPr>
        </p:sp>
        <p:sp>
          <p:nvSpPr>
            <p:cNvPr id="6" name="Flecha: a la derecha con bandas 16">
              <a:extLst>
                <a:ext uri="{FF2B5EF4-FFF2-40B4-BE49-F238E27FC236}">
                  <a16:creationId xmlns:a16="http://schemas.microsoft.com/office/drawing/2014/main" id="{9B3A8673-F66C-3146-8167-7B4E721B53FD}"/>
                </a:ext>
              </a:extLst>
            </p:cNvPr>
            <p:cNvSpPr/>
            <p:nvPr/>
          </p:nvSpPr>
          <p:spPr>
            <a:xfrm>
              <a:off x="401843" y="2602861"/>
              <a:ext cx="1472023" cy="664210"/>
            </a:xfrm>
            <a:prstGeom prst="stripedRightArrow">
              <a:avLst/>
            </a:prstGeom>
            <a:solidFill>
              <a:srgbClr val="7030A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PROBLEMA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7" name="Rectángulo 18">
              <a:extLst>
                <a:ext uri="{FF2B5EF4-FFF2-40B4-BE49-F238E27FC236}">
                  <a16:creationId xmlns:a16="http://schemas.microsoft.com/office/drawing/2014/main" id="{78224D81-F9CB-594B-9047-ED4C77FC9080}"/>
                </a:ext>
              </a:extLst>
            </p:cNvPr>
            <p:cNvSpPr/>
            <p:nvPr/>
          </p:nvSpPr>
          <p:spPr>
            <a:xfrm>
              <a:off x="2011727" y="2389335"/>
              <a:ext cx="3900748" cy="1118235"/>
            </a:xfrm>
            <a:prstGeom prst="rect">
              <a:avLst/>
            </a:prstGeom>
            <a:solidFill>
              <a:srgbClr val="48406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457170">
                <a:spcBef>
                  <a:spcPts val="200"/>
                </a:spcBef>
              </a:pPr>
              <a:r>
                <a:rPr lang="en-US" sz="1400" b="1" dirty="0"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 </a:t>
              </a:r>
              <a:endParaRPr 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¿De </a:t>
              </a:r>
              <a:r>
                <a:rPr lang="en-US" sz="1200" dirty="0" err="1">
                  <a:solidFill>
                    <a:schemeClr val="bg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qué</a:t>
              </a: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manera</a:t>
              </a: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se </a:t>
              </a:r>
              <a:r>
                <a:rPr lang="en-US" sz="1200" dirty="0" err="1">
                  <a:solidFill>
                    <a:schemeClr val="bg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puede</a:t>
              </a: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mejorar</a:t>
              </a: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el control de </a:t>
              </a:r>
              <a:r>
                <a:rPr lang="en-US" sz="1200" dirty="0" err="1">
                  <a:solidFill>
                    <a:schemeClr val="bg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acceso</a:t>
              </a: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a la </a:t>
              </a:r>
              <a:r>
                <a:rPr lang="en-US" sz="1200" dirty="0" err="1">
                  <a:solidFill>
                    <a:schemeClr val="bg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cooperativa</a:t>
              </a: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Comteco</a:t>
              </a: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RL? </a:t>
              </a:r>
            </a:p>
            <a:p>
              <a:pPr algn="ctr"/>
              <a:r>
                <a:rPr lang="en-US" sz="12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 </a:t>
              </a:r>
              <a:endParaRPr 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8" name="Flecha: a la derecha con muesca 19">
              <a:extLst>
                <a:ext uri="{FF2B5EF4-FFF2-40B4-BE49-F238E27FC236}">
                  <a16:creationId xmlns:a16="http://schemas.microsoft.com/office/drawing/2014/main" id="{A8985FA1-92FC-6440-AB4F-5BE26A16687A}"/>
                </a:ext>
              </a:extLst>
            </p:cNvPr>
            <p:cNvSpPr/>
            <p:nvPr/>
          </p:nvSpPr>
          <p:spPr>
            <a:xfrm>
              <a:off x="493532" y="-222599"/>
              <a:ext cx="1848968" cy="785280"/>
            </a:xfrm>
            <a:prstGeom prst="notchedRightArrow">
              <a:avLst>
                <a:gd name="adj1" fmla="val 45883"/>
                <a:gd name="adj2" fmla="val 20599"/>
              </a:avLst>
            </a:prstGeom>
            <a:solidFill>
              <a:schemeClr val="accent5">
                <a:lumMod val="75000"/>
              </a:scheme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EFECTOS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" name="Rectángulo 25">
              <a:extLst>
                <a:ext uri="{FF2B5EF4-FFF2-40B4-BE49-F238E27FC236}">
                  <a16:creationId xmlns:a16="http://schemas.microsoft.com/office/drawing/2014/main" id="{A3AEBC08-2D9C-B048-BC77-F4F1FCCB20D9}"/>
                </a:ext>
              </a:extLst>
            </p:cNvPr>
            <p:cNvSpPr/>
            <p:nvPr/>
          </p:nvSpPr>
          <p:spPr>
            <a:xfrm>
              <a:off x="493532" y="3843214"/>
              <a:ext cx="1508186" cy="1071245"/>
            </a:xfrm>
            <a:prstGeom prst="rect">
              <a:avLst/>
            </a:prstGeom>
            <a:solidFill>
              <a:srgbClr val="203A39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El control del personal </a:t>
              </a:r>
              <a:r>
                <a:rPr lang="en-US" sz="1200" dirty="0" err="1">
                  <a:solidFill>
                    <a:schemeClr val="bg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externo</a:t>
              </a: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o </a:t>
              </a:r>
              <a:r>
                <a:rPr lang="en-US" sz="1200" dirty="0" err="1">
                  <a:solidFill>
                    <a:schemeClr val="bg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visitantes</a:t>
              </a: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se lo </a:t>
              </a:r>
              <a:r>
                <a:rPr lang="en-US" sz="1200" dirty="0" err="1">
                  <a:solidFill>
                    <a:schemeClr val="bg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realiza</a:t>
              </a: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manualmente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0" name="Rectángulo 26">
              <a:extLst>
                <a:ext uri="{FF2B5EF4-FFF2-40B4-BE49-F238E27FC236}">
                  <a16:creationId xmlns:a16="http://schemas.microsoft.com/office/drawing/2014/main" id="{D6F3DF62-8CBA-4F49-B9DE-94EE2CA45F31}"/>
                </a:ext>
              </a:extLst>
            </p:cNvPr>
            <p:cNvSpPr/>
            <p:nvPr/>
          </p:nvSpPr>
          <p:spPr>
            <a:xfrm>
              <a:off x="2070792" y="3843963"/>
              <a:ext cx="1453515" cy="1079500"/>
            </a:xfrm>
            <a:prstGeom prst="rect">
              <a:avLst/>
            </a:prstGeom>
            <a:solidFill>
              <a:srgbClr val="203A39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No </a:t>
              </a:r>
              <a:r>
                <a:rPr lang="en-US" sz="1200" dirty="0" err="1">
                  <a:solidFill>
                    <a:schemeClr val="bg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controlar</a:t>
              </a: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adecuadamente</a:t>
              </a: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el </a:t>
              </a:r>
              <a:r>
                <a:rPr lang="en-US" sz="1200" dirty="0" err="1">
                  <a:solidFill>
                    <a:schemeClr val="bg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ingreso</a:t>
              </a: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y </a:t>
              </a:r>
              <a:r>
                <a:rPr lang="en-US" sz="1200" dirty="0" err="1">
                  <a:solidFill>
                    <a:schemeClr val="bg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salida</a:t>
              </a: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de personas y </a:t>
              </a:r>
              <a:r>
                <a:rPr lang="en-US" sz="1200" dirty="0" err="1">
                  <a:solidFill>
                    <a:schemeClr val="bg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vehículos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1" name="Flecha: a la derecha con muesca 28">
              <a:extLst>
                <a:ext uri="{FF2B5EF4-FFF2-40B4-BE49-F238E27FC236}">
                  <a16:creationId xmlns:a16="http://schemas.microsoft.com/office/drawing/2014/main" id="{05DCAECF-6611-AA4F-9617-71F3FE6BB42F}"/>
                </a:ext>
              </a:extLst>
            </p:cNvPr>
            <p:cNvSpPr/>
            <p:nvPr/>
          </p:nvSpPr>
          <p:spPr>
            <a:xfrm>
              <a:off x="522355" y="5095423"/>
              <a:ext cx="1879935" cy="619101"/>
            </a:xfrm>
            <a:prstGeom prst="notchedRightArrow">
              <a:avLst>
                <a:gd name="adj1" fmla="val 56015"/>
                <a:gd name="adj2" fmla="val 27330"/>
              </a:avLst>
            </a:prstGeom>
            <a:solidFill>
              <a:schemeClr val="accent6">
                <a:lumMod val="75000"/>
              </a:scheme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CAUSAS</a:t>
              </a:r>
              <a:endParaRPr lang="en-US" sz="120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2" name="Rectángulo 33">
              <a:extLst>
                <a:ext uri="{FF2B5EF4-FFF2-40B4-BE49-F238E27FC236}">
                  <a16:creationId xmlns:a16="http://schemas.microsoft.com/office/drawing/2014/main" id="{F12BE305-33F0-BE47-A10F-37993DACAEAF}"/>
                </a:ext>
              </a:extLst>
            </p:cNvPr>
            <p:cNvSpPr/>
            <p:nvPr/>
          </p:nvSpPr>
          <p:spPr>
            <a:xfrm>
              <a:off x="1936029" y="807603"/>
              <a:ext cx="1376628" cy="941234"/>
            </a:xfrm>
            <a:prstGeom prst="rect">
              <a:avLst/>
            </a:prstGeom>
            <a:solidFill>
              <a:srgbClr val="2D4D2B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 err="1">
                  <a:solidFill>
                    <a:schemeClr val="bg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Dificultad</a:t>
              </a: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al </a:t>
              </a:r>
              <a:r>
                <a:rPr lang="en-US" sz="1200" dirty="0" err="1">
                  <a:solidFill>
                    <a:schemeClr val="bg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momento</a:t>
              </a: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de </a:t>
              </a:r>
              <a:r>
                <a:rPr lang="en-US" sz="1200" dirty="0" err="1">
                  <a:solidFill>
                    <a:schemeClr val="bg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sacar</a:t>
              </a: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los </a:t>
              </a:r>
              <a:r>
                <a:rPr lang="en-US" sz="1200" dirty="0" err="1">
                  <a:solidFill>
                    <a:schemeClr val="bg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reportes</a:t>
              </a: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.</a:t>
              </a:r>
            </a:p>
          </p:txBody>
        </p:sp>
        <p:cxnSp>
          <p:nvCxnSpPr>
            <p:cNvPr id="13" name="Conector recto 34">
              <a:extLst>
                <a:ext uri="{FF2B5EF4-FFF2-40B4-BE49-F238E27FC236}">
                  <a16:creationId xmlns:a16="http://schemas.microsoft.com/office/drawing/2014/main" id="{6CA3DE44-2F10-DD41-9665-C7DAD958EE4B}"/>
                </a:ext>
              </a:extLst>
            </p:cNvPr>
            <p:cNvCxnSpPr/>
            <p:nvPr/>
          </p:nvCxnSpPr>
          <p:spPr>
            <a:xfrm flipV="1">
              <a:off x="2640393" y="1748837"/>
              <a:ext cx="0" cy="6404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Rectángulo 35">
              <a:extLst>
                <a:ext uri="{FF2B5EF4-FFF2-40B4-BE49-F238E27FC236}">
                  <a16:creationId xmlns:a16="http://schemas.microsoft.com/office/drawing/2014/main" id="{7B619FB4-9023-0547-B583-379A7F971B95}"/>
                </a:ext>
              </a:extLst>
            </p:cNvPr>
            <p:cNvSpPr/>
            <p:nvPr/>
          </p:nvSpPr>
          <p:spPr>
            <a:xfrm>
              <a:off x="3438933" y="806567"/>
              <a:ext cx="1401710" cy="941234"/>
            </a:xfrm>
            <a:prstGeom prst="rect">
              <a:avLst/>
            </a:prstGeom>
            <a:solidFill>
              <a:srgbClr val="2D4D2B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No </a:t>
              </a:r>
              <a:r>
                <a:rPr lang="en-US" sz="1200" dirty="0" err="1">
                  <a:solidFill>
                    <a:schemeClr val="bg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estar</a:t>
              </a: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informados</a:t>
              </a: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de las personas que </a:t>
              </a:r>
              <a:r>
                <a:rPr lang="en-US" sz="1200" dirty="0" err="1">
                  <a:solidFill>
                    <a:schemeClr val="bg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ingresan</a:t>
              </a: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sin ser </a:t>
              </a:r>
              <a:r>
                <a:rPr lang="en-US" sz="1200" dirty="0" err="1">
                  <a:solidFill>
                    <a:schemeClr val="bg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registrados</a:t>
              </a: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.</a:t>
              </a:r>
            </a:p>
          </p:txBody>
        </p:sp>
        <p:cxnSp>
          <p:nvCxnSpPr>
            <p:cNvPr id="15" name="Conector recto 36">
              <a:extLst>
                <a:ext uri="{FF2B5EF4-FFF2-40B4-BE49-F238E27FC236}">
                  <a16:creationId xmlns:a16="http://schemas.microsoft.com/office/drawing/2014/main" id="{64D33960-1ECF-864B-97B2-4DF5B91036A6}"/>
                </a:ext>
              </a:extLst>
            </p:cNvPr>
            <p:cNvCxnSpPr/>
            <p:nvPr/>
          </p:nvCxnSpPr>
          <p:spPr>
            <a:xfrm flipV="1">
              <a:off x="4165951" y="1748837"/>
              <a:ext cx="0" cy="6404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Conector recto 38">
              <a:extLst>
                <a:ext uri="{FF2B5EF4-FFF2-40B4-BE49-F238E27FC236}">
                  <a16:creationId xmlns:a16="http://schemas.microsoft.com/office/drawing/2014/main" id="{97A4C662-764C-4C4E-A055-55E05171CE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9898" y="3514658"/>
              <a:ext cx="830423" cy="3202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Conector recto 39">
              <a:extLst>
                <a:ext uri="{FF2B5EF4-FFF2-40B4-BE49-F238E27FC236}">
                  <a16:creationId xmlns:a16="http://schemas.microsoft.com/office/drawing/2014/main" id="{A1E37906-B146-3A49-8B99-2BFF52D4E68F}"/>
                </a:ext>
              </a:extLst>
            </p:cNvPr>
            <p:cNvCxnSpPr>
              <a:stCxn id="10" idx="0"/>
            </p:cNvCxnSpPr>
            <p:nvPr/>
          </p:nvCxnSpPr>
          <p:spPr>
            <a:xfrm flipV="1">
              <a:off x="2797551" y="3470050"/>
              <a:ext cx="0" cy="3736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8" name="Rectángulo 22">
              <a:extLst>
                <a:ext uri="{FF2B5EF4-FFF2-40B4-BE49-F238E27FC236}">
                  <a16:creationId xmlns:a16="http://schemas.microsoft.com/office/drawing/2014/main" id="{275E816B-22B3-B04D-B895-DABEEE45DE97}"/>
                </a:ext>
              </a:extLst>
            </p:cNvPr>
            <p:cNvSpPr/>
            <p:nvPr/>
          </p:nvSpPr>
          <p:spPr>
            <a:xfrm>
              <a:off x="4936327" y="806567"/>
              <a:ext cx="1188721" cy="941234"/>
            </a:xfrm>
            <a:prstGeom prst="rect">
              <a:avLst/>
            </a:prstGeom>
            <a:solidFill>
              <a:srgbClr val="2D4D2B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 err="1">
                  <a:solidFill>
                    <a:schemeClr val="bg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Pérdida</a:t>
              </a: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de </a:t>
              </a:r>
              <a:r>
                <a:rPr lang="en-US" sz="1200" dirty="0" err="1">
                  <a:solidFill>
                    <a:schemeClr val="bg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confianza</a:t>
              </a: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en</a:t>
              </a: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el control de los </a:t>
              </a:r>
              <a:r>
                <a:rPr lang="en-US" sz="1200" dirty="0" err="1">
                  <a:solidFill>
                    <a:schemeClr val="bg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ingresos</a:t>
              </a: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y </a:t>
              </a:r>
              <a:r>
                <a:rPr lang="en-US" sz="1200" dirty="0" err="1">
                  <a:solidFill>
                    <a:schemeClr val="bg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salidas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cxnSp>
          <p:nvCxnSpPr>
            <p:cNvPr id="19" name="Conector recto 23">
              <a:extLst>
                <a:ext uri="{FF2B5EF4-FFF2-40B4-BE49-F238E27FC236}">
                  <a16:creationId xmlns:a16="http://schemas.microsoft.com/office/drawing/2014/main" id="{A8E201BA-EC30-E545-96E7-CE3C2FAE2C46}"/>
                </a:ext>
              </a:extLst>
            </p:cNvPr>
            <p:cNvCxnSpPr/>
            <p:nvPr/>
          </p:nvCxnSpPr>
          <p:spPr>
            <a:xfrm flipV="1">
              <a:off x="5552136" y="1747798"/>
              <a:ext cx="0" cy="6404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0" name="Rectángulo 33">
              <a:extLst>
                <a:ext uri="{FF2B5EF4-FFF2-40B4-BE49-F238E27FC236}">
                  <a16:creationId xmlns:a16="http://schemas.microsoft.com/office/drawing/2014/main" id="{8AD184F2-E24A-1140-8710-B346A47F5245}"/>
                </a:ext>
              </a:extLst>
            </p:cNvPr>
            <p:cNvSpPr/>
            <p:nvPr/>
          </p:nvSpPr>
          <p:spPr>
            <a:xfrm>
              <a:off x="493532" y="807603"/>
              <a:ext cx="1306215" cy="941234"/>
            </a:xfrm>
            <a:prstGeom prst="rect">
              <a:avLst/>
            </a:prstGeom>
            <a:solidFill>
              <a:srgbClr val="2D4D2B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Perdida de </a:t>
              </a:r>
              <a:r>
                <a:rPr lang="en-US" sz="1200" dirty="0" err="1">
                  <a:solidFill>
                    <a:schemeClr val="bg1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información</a:t>
              </a: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 </a:t>
              </a:r>
              <a:r>
                <a:rPr lang="en-US" sz="1200" dirty="0" err="1">
                  <a:solidFill>
                    <a:schemeClr val="bg1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</a:t>
              </a: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se </a:t>
              </a:r>
              <a:r>
                <a:rPr lang="en-US" sz="1200" dirty="0" err="1">
                  <a:solidFill>
                    <a:schemeClr val="bg1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pierde</a:t>
              </a: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un </a:t>
              </a:r>
              <a:r>
                <a:rPr lang="en-US" sz="1200" dirty="0" err="1">
                  <a:solidFill>
                    <a:schemeClr val="bg1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libro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cxnSp>
          <p:nvCxnSpPr>
            <p:cNvPr id="21" name="Conector recto 34">
              <a:extLst>
                <a:ext uri="{FF2B5EF4-FFF2-40B4-BE49-F238E27FC236}">
                  <a16:creationId xmlns:a16="http://schemas.microsoft.com/office/drawing/2014/main" id="{0521696E-3DFD-3F47-AB20-F6C623337E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5869" y="1755925"/>
              <a:ext cx="835860" cy="63237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2" name="Rectángulo 25">
            <a:extLst>
              <a:ext uri="{FF2B5EF4-FFF2-40B4-BE49-F238E27FC236}">
                <a16:creationId xmlns:a16="http://schemas.microsoft.com/office/drawing/2014/main" id="{3F0D94CF-7822-944C-857B-5D28EAF71469}"/>
              </a:ext>
            </a:extLst>
          </p:cNvPr>
          <p:cNvSpPr/>
          <p:nvPr/>
        </p:nvSpPr>
        <p:spPr>
          <a:xfrm>
            <a:off x="5578110" y="4538668"/>
            <a:ext cx="2142116" cy="1157193"/>
          </a:xfrm>
          <a:prstGeom prst="rect">
            <a:avLst/>
          </a:prstGeom>
          <a:solidFill>
            <a:srgbClr val="203A39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Almacenar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información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en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libros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tableros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cxnSp>
        <p:nvCxnSpPr>
          <p:cNvPr id="23" name="Conector recto 38">
            <a:extLst>
              <a:ext uri="{FF2B5EF4-FFF2-40B4-BE49-F238E27FC236}">
                <a16:creationId xmlns:a16="http://schemas.microsoft.com/office/drawing/2014/main" id="{5B8142AC-DE89-C64C-A37A-5F5AA262A3AE}"/>
              </a:ext>
            </a:extLst>
          </p:cNvPr>
          <p:cNvCxnSpPr/>
          <p:nvPr/>
        </p:nvCxnSpPr>
        <p:spPr>
          <a:xfrm flipV="1">
            <a:off x="6581381" y="4126377"/>
            <a:ext cx="0" cy="40336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Rectángulo 22">
            <a:extLst>
              <a:ext uri="{FF2B5EF4-FFF2-40B4-BE49-F238E27FC236}">
                <a16:creationId xmlns:a16="http://schemas.microsoft.com/office/drawing/2014/main" id="{B7FCF1FF-7429-B04A-8BB8-3765E4058DFA}"/>
              </a:ext>
            </a:extLst>
          </p:cNvPr>
          <p:cNvSpPr/>
          <p:nvPr/>
        </p:nvSpPr>
        <p:spPr>
          <a:xfrm>
            <a:off x="9590196" y="1194830"/>
            <a:ext cx="1688371" cy="1016751"/>
          </a:xfrm>
          <a:prstGeom prst="rect">
            <a:avLst/>
          </a:prstGeom>
          <a:solidFill>
            <a:srgbClr val="2D4D2B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Creación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de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largas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filas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en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la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empresa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25" name="Conector recto 23">
            <a:extLst>
              <a:ext uri="{FF2B5EF4-FFF2-40B4-BE49-F238E27FC236}">
                <a16:creationId xmlns:a16="http://schemas.microsoft.com/office/drawing/2014/main" id="{8EB01D5A-3544-864D-8498-2BE4FE53079D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9126351" y="2211581"/>
            <a:ext cx="1308031" cy="7244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Rectángulo 35">
            <a:extLst>
              <a:ext uri="{FF2B5EF4-FFF2-40B4-BE49-F238E27FC236}">
                <a16:creationId xmlns:a16="http://schemas.microsoft.com/office/drawing/2014/main" id="{7B0EB2E6-CBD1-E94E-BDCB-5B22C056EBB2}"/>
              </a:ext>
            </a:extLst>
          </p:cNvPr>
          <p:cNvSpPr/>
          <p:nvPr/>
        </p:nvSpPr>
        <p:spPr>
          <a:xfrm>
            <a:off x="6415376" y="54157"/>
            <a:ext cx="2175751" cy="1016751"/>
          </a:xfrm>
          <a:prstGeom prst="rect">
            <a:avLst/>
          </a:prstGeom>
          <a:solidFill>
            <a:srgbClr val="2D4D2B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Transcribir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información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para los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reportes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</p:txBody>
      </p:sp>
      <p:cxnSp>
        <p:nvCxnSpPr>
          <p:cNvPr id="35" name="Conector recto 36">
            <a:extLst>
              <a:ext uri="{FF2B5EF4-FFF2-40B4-BE49-F238E27FC236}">
                <a16:creationId xmlns:a16="http://schemas.microsoft.com/office/drawing/2014/main" id="{A125A7D8-C59F-DC41-9D47-5F608CA46F11}"/>
              </a:ext>
            </a:extLst>
          </p:cNvPr>
          <p:cNvCxnSpPr>
            <a:cxnSpLocks/>
          </p:cNvCxnSpPr>
          <p:nvPr/>
        </p:nvCxnSpPr>
        <p:spPr>
          <a:xfrm flipV="1">
            <a:off x="7543862" y="1072029"/>
            <a:ext cx="0" cy="18639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Rectángulo 25">
            <a:extLst>
              <a:ext uri="{FF2B5EF4-FFF2-40B4-BE49-F238E27FC236}">
                <a16:creationId xmlns:a16="http://schemas.microsoft.com/office/drawing/2014/main" id="{B94C44CB-9623-F843-990F-BB4B20AA4C23}"/>
              </a:ext>
            </a:extLst>
          </p:cNvPr>
          <p:cNvSpPr/>
          <p:nvPr/>
        </p:nvSpPr>
        <p:spPr>
          <a:xfrm>
            <a:off x="7967111" y="4570341"/>
            <a:ext cx="2142116" cy="1157193"/>
          </a:xfrm>
          <a:prstGeom prst="rect">
            <a:avLst/>
          </a:prstGeom>
          <a:solidFill>
            <a:srgbClr val="203A39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Comprar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libros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cada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vez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que se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lleguen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agotar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cxnSp>
        <p:nvCxnSpPr>
          <p:cNvPr id="40" name="Conector recto 38">
            <a:extLst>
              <a:ext uri="{FF2B5EF4-FFF2-40B4-BE49-F238E27FC236}">
                <a16:creationId xmlns:a16="http://schemas.microsoft.com/office/drawing/2014/main" id="{82EEAEB2-BCAD-614C-9734-DDFC0D08F058}"/>
              </a:ext>
            </a:extLst>
          </p:cNvPr>
          <p:cNvCxnSpPr/>
          <p:nvPr/>
        </p:nvCxnSpPr>
        <p:spPr>
          <a:xfrm flipV="1">
            <a:off x="8902183" y="4124718"/>
            <a:ext cx="0" cy="40336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4" name="Rectángulo 35">
            <a:extLst>
              <a:ext uri="{FF2B5EF4-FFF2-40B4-BE49-F238E27FC236}">
                <a16:creationId xmlns:a16="http://schemas.microsoft.com/office/drawing/2014/main" id="{07D171C1-4328-5040-9A8D-2FBA908E1F2E}"/>
              </a:ext>
            </a:extLst>
          </p:cNvPr>
          <p:cNvSpPr/>
          <p:nvPr/>
        </p:nvSpPr>
        <p:spPr>
          <a:xfrm>
            <a:off x="4056153" y="93388"/>
            <a:ext cx="2175751" cy="1016751"/>
          </a:xfrm>
          <a:prstGeom prst="rect">
            <a:avLst/>
          </a:prstGeom>
          <a:solidFill>
            <a:srgbClr val="2D4D2B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Despilfarro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dinero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en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compra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libros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</p:txBody>
      </p:sp>
      <p:cxnSp>
        <p:nvCxnSpPr>
          <p:cNvPr id="45" name="Conector recto 36">
            <a:extLst>
              <a:ext uri="{FF2B5EF4-FFF2-40B4-BE49-F238E27FC236}">
                <a16:creationId xmlns:a16="http://schemas.microsoft.com/office/drawing/2014/main" id="{AE544479-2058-194D-8D5F-92E0F98992F8}"/>
              </a:ext>
            </a:extLst>
          </p:cNvPr>
          <p:cNvCxnSpPr>
            <a:cxnSpLocks/>
          </p:cNvCxnSpPr>
          <p:nvPr/>
        </p:nvCxnSpPr>
        <p:spPr>
          <a:xfrm flipV="1">
            <a:off x="5238973" y="1144413"/>
            <a:ext cx="0" cy="1741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B60A159F-3707-3E4A-B131-900E749A8D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56" t="5658" r="10025" b="12851"/>
          <a:stretch/>
        </p:blipFill>
        <p:spPr>
          <a:xfrm>
            <a:off x="11337513" y="0"/>
            <a:ext cx="854487" cy="8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9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B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D3D63-EAD1-F14D-984C-B22F3B5FC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373" y="1493"/>
            <a:ext cx="6392917" cy="1325563"/>
          </a:xfrm>
          <a:noFill/>
        </p:spPr>
        <p:txBody>
          <a:bodyPr>
            <a:normAutofit/>
          </a:bodyPr>
          <a:lstStyle/>
          <a:p>
            <a:r>
              <a:rPr lang="en-US" sz="3600" b="1" dirty="0">
                <a:ln w="0">
                  <a:solidFill>
                    <a:srgbClr val="B7D50C"/>
                  </a:solidFill>
                </a:ln>
                <a:solidFill>
                  <a:srgbClr val="B7D50C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OBJETIVO GENERAL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6B350-0D00-4342-B3C7-C0EF1ED9D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373" y="1121659"/>
            <a:ext cx="11592910" cy="5610696"/>
          </a:xfrm>
          <a:noFill/>
          <a:ln>
            <a:noFill/>
          </a:ln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Diseñar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implementar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un Sistema Web para el control de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ingresos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salidas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visitantes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vehiculos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la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empresa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COMTECO del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departamento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Cochabamba. 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60000"/>
              </a:lnSpc>
              <a:buNone/>
            </a:pPr>
            <a:r>
              <a:rPr lang="es-419" sz="3900" b="1" dirty="0">
                <a:ln w="0">
                  <a:solidFill>
                    <a:srgbClr val="B7D50C"/>
                  </a:solidFill>
                </a:ln>
                <a:solidFill>
                  <a:srgbClr val="B7D50C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OBJETIVOS ESPECIFÍCOS</a:t>
            </a:r>
            <a:endParaRPr lang="en-US" sz="3900" b="1" dirty="0">
              <a:ln w="0">
                <a:solidFill>
                  <a:srgbClr val="B7D50C"/>
                </a:solidFill>
              </a:ln>
              <a:solidFill>
                <a:srgbClr val="B7D50C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lvl="0" algn="just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Realizar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análisis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contexto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la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gestión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asistencia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empresa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detectar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identificar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el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problema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principal.</a:t>
            </a:r>
          </a:p>
          <a:p>
            <a:pPr lvl="0" algn="just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Identificar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tecnología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herramientas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adecuadas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el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proyecto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software de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acuerdo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los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requerimientos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lvl="0" algn="just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metodología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software para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desarrollar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los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módulos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necesarios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cumplir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los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requerimientos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necesarios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el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proceso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Administración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visitantes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vehículos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30BBAB-12D1-1B49-AA5E-5E9B37A0E9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6" t="5658" r="10025" b="12851"/>
          <a:stretch/>
        </p:blipFill>
        <p:spPr>
          <a:xfrm>
            <a:off x="11337513" y="0"/>
            <a:ext cx="854487" cy="8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220819"/>
      </p:ext>
    </p:extLst>
  </p:cSld>
  <p:clrMapOvr>
    <a:masterClrMapping/>
  </p:clrMapOvr>
  <p:transition spd="slow">
    <p:strips dir="l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oncepto de fondo abstracto de tecnología vector gratuito">
            <a:extLst>
              <a:ext uri="{FF2B5EF4-FFF2-40B4-BE49-F238E27FC236}">
                <a16:creationId xmlns:a16="http://schemas.microsoft.com/office/drawing/2014/main" id="{D24B9C22-F7A5-FE4E-8E2D-4F30859B0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114" y="-114971"/>
            <a:ext cx="12432227" cy="708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9BD062-06D3-5447-9449-B061E9AA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608" y="0"/>
            <a:ext cx="11557142" cy="1325563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5400" b="1" dirty="0" err="1">
                <a:ln w="9525">
                  <a:solidFill>
                    <a:srgbClr val="4518D3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Método</a:t>
            </a:r>
            <a:r>
              <a:rPr lang="en-US" sz="5400" b="1" dirty="0">
                <a:ln w="9525">
                  <a:solidFill>
                    <a:srgbClr val="4518D3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5400" b="1" dirty="0" err="1">
                <a:ln w="9525">
                  <a:solidFill>
                    <a:srgbClr val="4518D3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investigación</a:t>
            </a:r>
            <a:endParaRPr lang="en-US" sz="5400" b="1" dirty="0">
              <a:ln w="9525">
                <a:solidFill>
                  <a:srgbClr val="4518D3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E0CBE-B606-3745-99EE-147309D13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608" y="1452593"/>
            <a:ext cx="4856032" cy="3942368"/>
          </a:xfrm>
          <a:solidFill>
            <a:srgbClr val="1F0B55"/>
          </a:solidFill>
        </p:spPr>
        <p:txBody>
          <a:bodyPr>
            <a:normAutofit/>
          </a:bodyPr>
          <a:lstStyle/>
          <a:p>
            <a:pPr algn="just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el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 software se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utilizará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AUP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fue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desarrollado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por Scott Ambler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septiembre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 2005. Ambler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previamente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desarrollado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otras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metodologías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ágiles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endParaRPr lang="en-US" sz="3200" dirty="0"/>
          </a:p>
        </p:txBody>
      </p:sp>
      <p:pic>
        <p:nvPicPr>
          <p:cNvPr id="10242" name="Picture 2" descr="Proceso Unificado de Desarrollo - Software2U">
            <a:extLst>
              <a:ext uri="{FF2B5EF4-FFF2-40B4-BE49-F238E27FC236}">
                <a16:creationId xmlns:a16="http://schemas.microsoft.com/office/drawing/2014/main" id="{83B99B2B-CB35-2143-A011-D5036A3D7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450" y="1404190"/>
            <a:ext cx="6464300" cy="447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F60F7B-F04E-B94A-84B3-CE02752889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56" t="5658" r="10025" b="12851"/>
          <a:stretch/>
        </p:blipFill>
        <p:spPr>
          <a:xfrm>
            <a:off x="11337513" y="6014160"/>
            <a:ext cx="854487" cy="8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8231"/>
      </p:ext>
    </p:extLst>
  </p:cSld>
  <p:clrMapOvr>
    <a:masterClrMapping/>
  </p:clrMapOvr>
  <p:transition spd="slow">
    <p:strips dir="r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C09C95-6E22-9A4A-9645-6581C5CA2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64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E636B8-A883-DB48-AD2E-A5132B3AEDCE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effectLst>
                  <a:glow rad="228600">
                    <a:srgbClr val="7030A0">
                      <a:alpha val="40000"/>
                    </a:srgb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DISCIPLINAS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92D84-4BB5-1B47-BBBA-E8603B108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3200" dirty="0" err="1">
                <a:solidFill>
                  <a:schemeClr val="bg1"/>
                </a:solidFill>
              </a:rPr>
              <a:t>Modelado</a:t>
            </a:r>
            <a:endParaRPr lang="en-US" sz="3200" dirty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sz="3200" dirty="0" err="1">
                <a:solidFill>
                  <a:schemeClr val="bg1"/>
                </a:solidFill>
              </a:rPr>
              <a:t>Implementación</a:t>
            </a:r>
            <a:endParaRPr lang="en-US" sz="3200" dirty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sz="3200" dirty="0" err="1">
                <a:solidFill>
                  <a:schemeClr val="bg1"/>
                </a:solidFill>
              </a:rPr>
              <a:t>Prueba</a:t>
            </a:r>
            <a:endParaRPr lang="en-US" sz="3200" dirty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sz="3200" dirty="0" err="1">
                <a:solidFill>
                  <a:schemeClr val="bg1"/>
                </a:solidFill>
              </a:rPr>
              <a:t>Despliegue</a:t>
            </a:r>
            <a:endParaRPr lang="en-US" sz="3200" dirty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sz="3200" dirty="0" err="1">
                <a:solidFill>
                  <a:schemeClr val="bg1"/>
                </a:solidFill>
              </a:rPr>
              <a:t>Gestión</a:t>
            </a:r>
            <a:r>
              <a:rPr lang="en-US" sz="3200" dirty="0">
                <a:solidFill>
                  <a:schemeClr val="bg1"/>
                </a:solidFill>
              </a:rPr>
              <a:t> de </a:t>
            </a:r>
            <a:r>
              <a:rPr lang="en-US" sz="3200" dirty="0" err="1">
                <a:solidFill>
                  <a:schemeClr val="bg1"/>
                </a:solidFill>
              </a:rPr>
              <a:t>Configuración</a:t>
            </a:r>
            <a:endParaRPr lang="en-US" sz="3200" dirty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sz="3200" dirty="0" err="1">
                <a:solidFill>
                  <a:schemeClr val="bg1"/>
                </a:solidFill>
              </a:rPr>
              <a:t>Gestión</a:t>
            </a:r>
            <a:r>
              <a:rPr lang="en-US" sz="3200" dirty="0">
                <a:solidFill>
                  <a:schemeClr val="bg1"/>
                </a:solidFill>
              </a:rPr>
              <a:t> de </a:t>
            </a:r>
            <a:r>
              <a:rPr lang="en-US" sz="3200" dirty="0" err="1">
                <a:solidFill>
                  <a:schemeClr val="bg1"/>
                </a:solidFill>
              </a:rPr>
              <a:t>proyectos</a:t>
            </a:r>
            <a:endParaRPr lang="en-US" sz="3200" dirty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sz="3200" dirty="0" err="1">
                <a:solidFill>
                  <a:schemeClr val="bg1"/>
                </a:solidFill>
              </a:rPr>
              <a:t>Ambiente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DE64CE-EFF3-C448-8D00-8F2B471A5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912" y="3429000"/>
            <a:ext cx="3888649" cy="27390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725F8E-DE04-9F4C-A022-79056E93DE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56" t="5658" r="10025" b="12851"/>
          <a:stretch/>
        </p:blipFill>
        <p:spPr>
          <a:xfrm>
            <a:off x="11337513" y="6014160"/>
            <a:ext cx="854487" cy="8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2224"/>
      </p:ext>
    </p:extLst>
  </p:cSld>
  <p:clrMapOvr>
    <a:masterClrMapping/>
  </p:clrMapOvr>
  <p:transition spd="slow">
    <p:push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esa de madera vacía sobre pared de grunge vacío listo para la exhibición o montaje de su producto. Foto Premium ">
            <a:extLst>
              <a:ext uri="{FF2B5EF4-FFF2-40B4-BE49-F238E27FC236}">
                <a16:creationId xmlns:a16="http://schemas.microsoft.com/office/drawing/2014/main" id="{8585F9D9-B7F2-BB4F-90B7-B8A71DA75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7354" y="-92379"/>
            <a:ext cx="12466707" cy="704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3370F2-D6FE-2248-A295-FFF8590E7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8" y="168916"/>
            <a:ext cx="11350887" cy="1371600"/>
          </a:xfrm>
        </p:spPr>
        <p:txBody>
          <a:bodyPr>
            <a:normAutofit/>
          </a:bodyPr>
          <a:lstStyle/>
          <a:p>
            <a:r>
              <a:rPr lang="en-US" dirty="0" err="1">
                <a:ln w="0"/>
                <a:solidFill>
                  <a:schemeClr val="bg1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Técnicas</a:t>
            </a:r>
            <a:r>
              <a:rPr lang="en-US" dirty="0">
                <a:ln w="0"/>
                <a:solidFill>
                  <a:schemeClr val="bg1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n w="0"/>
                <a:solidFill>
                  <a:schemeClr val="bg1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recolección</a:t>
            </a:r>
            <a:r>
              <a:rPr lang="en-US" dirty="0">
                <a:ln w="0"/>
                <a:solidFill>
                  <a:schemeClr val="bg1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de la </a:t>
            </a:r>
            <a:r>
              <a:rPr lang="en-US" dirty="0" err="1">
                <a:ln w="0"/>
                <a:solidFill>
                  <a:schemeClr val="bg1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información</a:t>
            </a:r>
            <a:endParaRPr lang="en-US" dirty="0">
              <a:ln w="0"/>
              <a:solidFill>
                <a:schemeClr val="bg1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3C4F0-0EBF-2945-9ED5-80222CF4D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970690"/>
            <a:ext cx="5303054" cy="1452413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Autofit/>
          </a:bodyPr>
          <a:lstStyle/>
          <a:p>
            <a:pPr algn="just"/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sz="28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desarrollar</a:t>
            </a: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sz="28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</a:t>
            </a: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investigación</a:t>
            </a: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hara </a:t>
            </a:r>
            <a:r>
              <a:rPr lang="en-US" sz="28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</a:t>
            </a: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8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entrevistas</a:t>
            </a: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Estructuras</a:t>
            </a: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615003-9C38-E24F-B9DE-6734C581A04A}"/>
              </a:ext>
            </a:extLst>
          </p:cNvPr>
          <p:cNvSpPr/>
          <p:nvPr/>
        </p:nvSpPr>
        <p:spPr>
          <a:xfrm>
            <a:off x="838201" y="3898764"/>
            <a:ext cx="5303055" cy="5232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s-419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Población del Objeto de Estudio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E813F0-C2AC-5347-9104-C4EFC9C273E5}"/>
              </a:ext>
            </a:extLst>
          </p:cNvPr>
          <p:cNvSpPr txBox="1"/>
          <p:nvPr/>
        </p:nvSpPr>
        <p:spPr>
          <a:xfrm>
            <a:off x="7707085" y="2333062"/>
            <a:ext cx="3861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100 % personal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administrativo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 area de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sección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fisica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industrial de la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empresa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comteco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196538-0483-494C-AB68-99F343B99744}"/>
              </a:ext>
            </a:extLst>
          </p:cNvPr>
          <p:cNvSpPr txBox="1"/>
          <p:nvPr/>
        </p:nvSpPr>
        <p:spPr>
          <a:xfrm>
            <a:off x="7707087" y="3774034"/>
            <a:ext cx="3517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los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visitantes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la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empresa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AEB98F-1824-A94A-864B-33AB9D26D7BF}"/>
              </a:ext>
            </a:extLst>
          </p:cNvPr>
          <p:cNvSpPr txBox="1"/>
          <p:nvPr/>
        </p:nvSpPr>
        <p:spPr>
          <a:xfrm>
            <a:off x="7707087" y="5063679"/>
            <a:ext cx="3517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los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vehiculos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la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empresa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114FAF5-E1DB-1045-8B24-DA6F11915AD1}"/>
              </a:ext>
            </a:extLst>
          </p:cNvPr>
          <p:cNvSpPr/>
          <p:nvPr/>
        </p:nvSpPr>
        <p:spPr>
          <a:xfrm>
            <a:off x="6241143" y="2465740"/>
            <a:ext cx="1465943" cy="3389267"/>
          </a:xfrm>
          <a:prstGeom prst="leftBrace">
            <a:avLst/>
          </a:prstGeom>
          <a:ln w="76200">
            <a:solidFill>
              <a:srgbClr val="73FDD6"/>
            </a:solidFill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600" b="1" dirty="0">
              <a:ln w="76200">
                <a:solidFill>
                  <a:schemeClr val="bg1"/>
                </a:solidFill>
                <a:prstDash val="solid"/>
              </a:ln>
              <a:solidFill>
                <a:srgbClr val="34A4E8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EC2C01-16AF-184A-9CCF-851802C44C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56" t="5658" r="10025" b="12851"/>
          <a:stretch/>
        </p:blipFill>
        <p:spPr>
          <a:xfrm>
            <a:off x="11337513" y="6014160"/>
            <a:ext cx="854487" cy="8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23057"/>
      </p:ext>
    </p:extLst>
  </p:cSld>
  <p:clrMapOvr>
    <a:masterClrMapping/>
  </p:clrMapOvr>
  <p:transition spd="slow"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RADIO 1 – NICARAGUA">
            <a:extLst>
              <a:ext uri="{FF2B5EF4-FFF2-40B4-BE49-F238E27FC236}">
                <a16:creationId xmlns:a16="http://schemas.microsoft.com/office/drawing/2014/main" id="{6EFFB515-B480-C544-A68E-73DF91C86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C13223-0095-D640-AADA-561A34D58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543" y="4480718"/>
            <a:ext cx="6961413" cy="1325563"/>
          </a:xfr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reflection blurRad="6350" stA="55000" endA="50" endPos="85000" dist="60007" dir="5400000" sy="-100000" algn="bl" rotWithShape="0"/>
                </a:effectLst>
              </a:rPr>
              <a:t>INTRODUCCIÓN</a:t>
            </a:r>
            <a:endParaRPr lang="en-US" sz="40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reflection blurRad="6350" stA="55000" endA="50" endPos="85000" dist="60007" dir="5400000" sy="-100000" algn="bl" rotWithShape="0"/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038304-37FB-9748-A343-13DDB03110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7725" y="620620"/>
            <a:ext cx="6113125" cy="2101798"/>
          </a:xfrm>
          <a:prstGeom prst="rect">
            <a:avLst/>
          </a:prstGeom>
          <a:noFill/>
          <a:ln>
            <a:noFill/>
          </a:ln>
          <a:effectLst>
            <a:softEdge rad="112500"/>
          </a:effectLst>
        </p:spPr>
      </p:pic>
      <p:pic>
        <p:nvPicPr>
          <p:cNvPr id="3" name="audioblocks-inspiring-corporate-ambient-background_BYbuOHRhL_NWM" descr="audioblocks-inspiring-corporate-ambient-background_BYbuOHRhL_NWM">
            <a:hlinkClick r:id="" action="ppaction://media"/>
            <a:extLst>
              <a:ext uri="{FF2B5EF4-FFF2-40B4-BE49-F238E27FC236}">
                <a16:creationId xmlns:a16="http://schemas.microsoft.com/office/drawing/2014/main" id="{83830FCB-2347-5B4C-A166-F2FF5348729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4479.6102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350" y="4763"/>
            <a:ext cx="812800" cy="81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574F48-53CA-9E41-A55A-E9B7BAB7FC5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456" t="5658" r="10025" b="12851"/>
          <a:stretch/>
        </p:blipFill>
        <p:spPr>
          <a:xfrm>
            <a:off x="11337513" y="6014160"/>
            <a:ext cx="854487" cy="8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21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ntrevista a Javier Saenz de Cenzano, CFA. Director de Analisis de Fondos  en Morningstar - Martin Huete">
            <a:extLst>
              <a:ext uri="{FF2B5EF4-FFF2-40B4-BE49-F238E27FC236}">
                <a16:creationId xmlns:a16="http://schemas.microsoft.com/office/drawing/2014/main" id="{88462D20-F226-9E4A-850A-F297DFA5C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980" y="-154787"/>
            <a:ext cx="12633960" cy="716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91E7E9-1365-B542-8B11-8623DF261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172414"/>
            <a:ext cx="10058400" cy="1371600"/>
          </a:xfrm>
          <a:ln>
            <a:noFill/>
          </a:ln>
        </p:spPr>
        <p:txBody>
          <a:bodyPr/>
          <a:lstStyle/>
          <a:p>
            <a:pPr algn="ctr"/>
            <a:r>
              <a:rPr lang="en-US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Entrevista</a:t>
            </a: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estructurada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61869-5B1E-EA49-9C87-2B5A3AA73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43025"/>
            <a:ext cx="10058400" cy="4913379"/>
          </a:xfrm>
          <a:solidFill>
            <a:srgbClr val="387491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457200" indent="-457200" algn="just">
              <a:buClr>
                <a:schemeClr val="bg1"/>
              </a:buClr>
              <a:buSzPct val="112000"/>
              <a:buFont typeface="+mj-lt"/>
              <a:buAutoNum type="arabicPeriod"/>
            </a:pPr>
            <a:r>
              <a:rPr lang="en-US" sz="2400" dirty="0" err="1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Requerieren</a:t>
            </a:r>
            <a:r>
              <a:rPr lang="en-US" sz="2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de una </a:t>
            </a:r>
            <a:r>
              <a:rPr lang="en-US" sz="2400" dirty="0" err="1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mejor</a:t>
            </a:r>
            <a:r>
              <a:rPr lang="en-US" sz="2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forma de </a:t>
            </a:r>
            <a:r>
              <a:rPr lang="en-US" sz="2400" dirty="0" err="1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administrar</a:t>
            </a:r>
            <a:r>
              <a:rPr lang="en-US" sz="2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sz="2400" dirty="0" err="1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seguridad</a:t>
            </a:r>
            <a:r>
              <a:rPr lang="en-US" sz="2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”Control de </a:t>
            </a:r>
            <a:r>
              <a:rPr lang="en-US" sz="2400" dirty="0" err="1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acceso</a:t>
            </a:r>
            <a:r>
              <a:rPr lang="en-US" sz="2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” de COMTECO.</a:t>
            </a:r>
          </a:p>
          <a:p>
            <a:pPr marL="731520" lvl="1" indent="-457200" algn="just">
              <a:buClr>
                <a:schemeClr val="bg1"/>
              </a:buClr>
              <a:buSzPct val="112000"/>
              <a:buFont typeface="+mj-lt"/>
              <a:buAutoNum type="arabicPeriod"/>
            </a:pPr>
            <a:endParaRPr lang="en-US" sz="24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1520" lvl="1" indent="-457200" algn="just">
              <a:buClr>
                <a:schemeClr val="bg1"/>
              </a:buClr>
              <a:buSzPct val="112000"/>
              <a:buFont typeface="+mj-lt"/>
              <a:buAutoNum type="arabicPeriod"/>
            </a:pPr>
            <a:r>
              <a:rPr lang="en-US" sz="2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SI </a:t>
            </a:r>
            <a:r>
              <a:rPr lang="en-US" sz="2400" dirty="0" err="1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requierén</a:t>
            </a:r>
            <a:r>
              <a:rPr lang="en-US" sz="2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una </a:t>
            </a:r>
            <a:r>
              <a:rPr lang="en-US" sz="2400" dirty="0" err="1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mejor</a:t>
            </a:r>
            <a:r>
              <a:rPr lang="en-US" sz="2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forma de </a:t>
            </a:r>
            <a:r>
              <a:rPr lang="en-US" sz="2400" dirty="0" err="1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administrar</a:t>
            </a:r>
            <a:r>
              <a:rPr lang="en-US" sz="2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sz="2400" dirty="0" err="1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seguridad</a:t>
            </a:r>
            <a:r>
              <a:rPr lang="en-US" sz="2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31520" lvl="1" indent="-457200" algn="just">
              <a:buClr>
                <a:schemeClr val="bg1"/>
              </a:buClr>
              <a:buSzPct val="112000"/>
              <a:buFont typeface="+mj-lt"/>
              <a:buAutoNum type="arabicPeriod"/>
            </a:pPr>
            <a:endParaRPr lang="en-US" sz="24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Clr>
                <a:schemeClr val="bg1"/>
              </a:buClr>
              <a:buSzPct val="112000"/>
              <a:buFont typeface="+mj-lt"/>
              <a:buAutoNum type="arabicPeriod"/>
            </a:pPr>
            <a:r>
              <a:rPr lang="en-US" sz="2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Como se </a:t>
            </a:r>
            <a:r>
              <a:rPr lang="en-US" sz="2400" dirty="0" err="1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realiza</a:t>
            </a:r>
            <a:r>
              <a:rPr lang="en-US" sz="2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el </a:t>
            </a:r>
            <a:r>
              <a:rPr lang="en-US" sz="2400" dirty="0" err="1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proceso</a:t>
            </a:r>
            <a:r>
              <a:rPr lang="en-US" sz="2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00" dirty="0" err="1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acceso</a:t>
            </a:r>
            <a:r>
              <a:rPr lang="en-US" sz="2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de los </a:t>
            </a:r>
            <a:r>
              <a:rPr lang="en-US" sz="2400" dirty="0" err="1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visitantes</a:t>
            </a:r>
            <a:r>
              <a:rPr lang="en-US" sz="2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a la </a:t>
            </a:r>
            <a:r>
              <a:rPr lang="en-US" sz="2400" dirty="0" err="1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empresa</a:t>
            </a:r>
            <a:endParaRPr lang="en-US" sz="24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Clr>
                <a:schemeClr val="bg1"/>
              </a:buClr>
              <a:buSzPct val="112000"/>
              <a:buFont typeface="+mj-lt"/>
              <a:buAutoNum type="arabicPeriod"/>
            </a:pPr>
            <a:endParaRPr lang="en-US" sz="24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1520" lvl="1" indent="-457200" algn="just">
              <a:buClr>
                <a:schemeClr val="bg1"/>
              </a:buClr>
              <a:buSzPct val="112000"/>
              <a:buFont typeface="+mj-lt"/>
              <a:buAutoNum type="arabicPeriod"/>
            </a:pPr>
            <a:r>
              <a:rPr lang="en-US" sz="2400" dirty="0" err="1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Pedir</a:t>
            </a:r>
            <a:r>
              <a:rPr lang="en-US" sz="2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carnet de </a:t>
            </a:r>
            <a:r>
              <a:rPr lang="en-US" sz="2400" dirty="0" err="1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identidad</a:t>
            </a:r>
            <a:r>
              <a:rPr lang="en-US" sz="2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CI del personal </a:t>
            </a:r>
            <a:r>
              <a:rPr lang="en-US" sz="2400" dirty="0" err="1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externo</a:t>
            </a:r>
            <a:endParaRPr lang="en-US" sz="24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1520" lvl="1" indent="-457200" algn="just">
              <a:buClr>
                <a:schemeClr val="bg1"/>
              </a:buClr>
              <a:buSzPct val="112000"/>
              <a:buFont typeface="+mj-lt"/>
              <a:buAutoNum type="arabicPeriod"/>
            </a:pPr>
            <a:r>
              <a:rPr lang="en-US" sz="2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Registrar la </a:t>
            </a:r>
            <a:r>
              <a:rPr lang="en-US" sz="2400" dirty="0" err="1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información</a:t>
            </a:r>
            <a:r>
              <a:rPr lang="en-US" sz="2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del  personal </a:t>
            </a:r>
            <a:r>
              <a:rPr lang="en-US" sz="2400" dirty="0" err="1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externo</a:t>
            </a:r>
            <a:endParaRPr lang="en-US" sz="24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1520" lvl="1" indent="-457200" algn="just">
              <a:buClr>
                <a:schemeClr val="bg1"/>
              </a:buClr>
              <a:buSzPct val="112000"/>
              <a:buFont typeface="+mj-lt"/>
              <a:buAutoNum type="arabicPeriod"/>
            </a:pPr>
            <a:r>
              <a:rPr lang="en-US" sz="2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Registrar la </a:t>
            </a:r>
            <a:r>
              <a:rPr lang="en-US" sz="2400" dirty="0" err="1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fecha</a:t>
            </a:r>
            <a:r>
              <a:rPr lang="en-US" sz="2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y hora de </a:t>
            </a:r>
            <a:r>
              <a:rPr lang="en-US" sz="2400" dirty="0" err="1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ingreso</a:t>
            </a:r>
            <a:r>
              <a:rPr lang="en-US" sz="2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del  personal </a:t>
            </a:r>
            <a:r>
              <a:rPr lang="en-US" sz="2400" dirty="0" err="1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externo</a:t>
            </a:r>
            <a:endParaRPr lang="en-US" sz="24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1520" lvl="1" indent="-457200" algn="just">
              <a:buClr>
                <a:schemeClr val="bg1"/>
              </a:buClr>
              <a:buSzPct val="112000"/>
              <a:buFont typeface="+mj-lt"/>
              <a:buAutoNum type="arabicPeriod"/>
            </a:pPr>
            <a:r>
              <a:rPr lang="en-US" sz="2400" dirty="0" err="1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Entregar</a:t>
            </a:r>
            <a:r>
              <a:rPr lang="en-US" sz="2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al  </a:t>
            </a:r>
            <a:r>
              <a:rPr lang="en-US" sz="2400" dirty="0" err="1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visitante</a:t>
            </a:r>
            <a:r>
              <a:rPr lang="en-US" sz="2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el CI y registrar la </a:t>
            </a:r>
            <a:r>
              <a:rPr lang="en-US" sz="2400" dirty="0" err="1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fecha</a:t>
            </a:r>
            <a:r>
              <a:rPr lang="en-US" sz="2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y hora de </a:t>
            </a:r>
            <a:r>
              <a:rPr lang="en-US" sz="2400" dirty="0" err="1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salida</a:t>
            </a:r>
            <a:endParaRPr lang="en-US" sz="24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88670" lvl="1" indent="-514350" algn="just">
              <a:buFont typeface="+mj-lt"/>
              <a:buAutoNum type="arabicPeriod"/>
            </a:pPr>
            <a:endParaRPr lang="en-US" dirty="0">
              <a:ln w="0">
                <a:solidFill>
                  <a:schemeClr val="bg1"/>
                </a:solidFill>
              </a:ln>
              <a:noFill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514350" indent="-514350" algn="just">
              <a:buFont typeface="+mj-lt"/>
              <a:buAutoNum type="arabicPeriod"/>
            </a:pPr>
            <a:endParaRPr lang="en-US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48B2DF-8664-6A4F-8885-4873BDAB7C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56" t="5658" r="10025" b="12851"/>
          <a:stretch/>
        </p:blipFill>
        <p:spPr>
          <a:xfrm>
            <a:off x="11337513" y="6014160"/>
            <a:ext cx="854487" cy="8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6609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ntrevista a Manuel Riquelme de Dominus Capital en Radio Duna, programa  Información Privilegiada | Servicios Financieros">
            <a:extLst>
              <a:ext uri="{FF2B5EF4-FFF2-40B4-BE49-F238E27FC236}">
                <a16:creationId xmlns:a16="http://schemas.microsoft.com/office/drawing/2014/main" id="{971898C8-DF9E-AA41-BFA6-B06BAB8D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40" y="-26504"/>
            <a:ext cx="12501880" cy="691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22205-E4BE-F944-B969-56B6E03F7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830912"/>
            <a:ext cx="7844725" cy="3931920"/>
          </a:xfrm>
          <a:noFill/>
          <a:ln>
            <a:noFill/>
          </a:ln>
        </p:spPr>
        <p:txBody>
          <a:bodyPr/>
          <a:lstStyle/>
          <a:p>
            <a:pPr marL="514350" indent="-514350" algn="just">
              <a:buClr>
                <a:srgbClr val="FF6A00"/>
              </a:buClr>
              <a:buFont typeface="+mj-lt"/>
              <a:buAutoNum type="arabicPeriod"/>
            </a:pPr>
            <a:endParaRPr lang="en-US" dirty="0">
              <a:ln>
                <a:solidFill>
                  <a:srgbClr val="FF6A00"/>
                </a:solidFill>
              </a:ln>
              <a:solidFill>
                <a:srgbClr val="FF6A00"/>
              </a:solidFill>
            </a:endParaRPr>
          </a:p>
          <a:p>
            <a:pPr marL="274320" lvl="1" indent="0" algn="just">
              <a:buClr>
                <a:srgbClr val="FF6A00"/>
              </a:buClr>
              <a:buNone/>
            </a:pPr>
            <a:r>
              <a:rPr lang="en-US" sz="2400" dirty="0">
                <a:ln>
                  <a:solidFill>
                    <a:srgbClr val="1C427C"/>
                  </a:solidFill>
                </a:ln>
                <a:solidFill>
                  <a:srgbClr val="1C42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 Como se </a:t>
            </a:r>
            <a:r>
              <a:rPr lang="en-US" sz="2400" dirty="0" err="1">
                <a:ln>
                  <a:solidFill>
                    <a:srgbClr val="1C427C"/>
                  </a:solidFill>
                </a:ln>
                <a:solidFill>
                  <a:srgbClr val="1C42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realiza</a:t>
            </a:r>
            <a:r>
              <a:rPr lang="en-US" sz="2400" dirty="0">
                <a:ln>
                  <a:solidFill>
                    <a:srgbClr val="1C427C"/>
                  </a:solidFill>
                </a:ln>
                <a:solidFill>
                  <a:srgbClr val="1C42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el </a:t>
            </a:r>
            <a:r>
              <a:rPr lang="en-US" sz="2400" dirty="0" err="1">
                <a:ln>
                  <a:solidFill>
                    <a:srgbClr val="1C427C"/>
                  </a:solidFill>
                </a:ln>
                <a:solidFill>
                  <a:srgbClr val="1C42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proceso</a:t>
            </a:r>
            <a:r>
              <a:rPr lang="en-US" sz="2400" dirty="0">
                <a:ln>
                  <a:solidFill>
                    <a:srgbClr val="1C427C"/>
                  </a:solidFill>
                </a:ln>
                <a:solidFill>
                  <a:srgbClr val="1C42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00" dirty="0" err="1">
                <a:ln>
                  <a:solidFill>
                    <a:srgbClr val="1C427C"/>
                  </a:solidFill>
                </a:ln>
                <a:solidFill>
                  <a:srgbClr val="1C42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acceso</a:t>
            </a:r>
            <a:r>
              <a:rPr lang="en-US" sz="2400" dirty="0">
                <a:ln>
                  <a:solidFill>
                    <a:srgbClr val="1C427C"/>
                  </a:solidFill>
                </a:ln>
                <a:solidFill>
                  <a:srgbClr val="1C42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los </a:t>
            </a:r>
            <a:r>
              <a:rPr lang="en-US" sz="2400" dirty="0" err="1">
                <a:ln>
                  <a:solidFill>
                    <a:srgbClr val="1C427C"/>
                  </a:solidFill>
                </a:ln>
                <a:solidFill>
                  <a:srgbClr val="1C42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vehiculos</a:t>
            </a:r>
            <a:r>
              <a:rPr lang="en-US" sz="2400" dirty="0">
                <a:ln>
                  <a:solidFill>
                    <a:srgbClr val="1C427C"/>
                  </a:solidFill>
                </a:ln>
                <a:solidFill>
                  <a:srgbClr val="1C42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la </a:t>
            </a:r>
            <a:r>
              <a:rPr lang="en-US" sz="2400" dirty="0" err="1">
                <a:ln>
                  <a:solidFill>
                    <a:srgbClr val="1C427C"/>
                  </a:solidFill>
                </a:ln>
                <a:solidFill>
                  <a:srgbClr val="1C42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empresa</a:t>
            </a:r>
            <a:endParaRPr lang="en-US" sz="2400" dirty="0">
              <a:ln>
                <a:solidFill>
                  <a:srgbClr val="1C427C"/>
                </a:solidFill>
              </a:ln>
              <a:solidFill>
                <a:srgbClr val="1C427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88670" lvl="1" indent="-514350" algn="just">
              <a:buClr>
                <a:schemeClr val="bg1"/>
              </a:buClr>
              <a:buFont typeface="+mj-lt"/>
              <a:buAutoNum type="arabicPeriod"/>
            </a:pPr>
            <a:endParaRPr lang="en-US" sz="2400" dirty="0">
              <a:ln>
                <a:solidFill>
                  <a:srgbClr val="1C427C"/>
                </a:solidFill>
              </a:ln>
              <a:solidFill>
                <a:srgbClr val="1C427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88670" lvl="1" indent="-514350" algn="just">
              <a:buClr>
                <a:srgbClr val="002060"/>
              </a:buClr>
              <a:buFont typeface="+mj-lt"/>
              <a:buAutoNum type="arabicPeriod"/>
            </a:pPr>
            <a:r>
              <a:rPr lang="en-US" sz="2400" dirty="0" err="1">
                <a:ln>
                  <a:solidFill>
                    <a:srgbClr val="1C427C"/>
                  </a:solidFill>
                </a:ln>
                <a:solidFill>
                  <a:srgbClr val="1C42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Pedir</a:t>
            </a:r>
            <a:r>
              <a:rPr lang="en-US" sz="2400" dirty="0">
                <a:ln>
                  <a:solidFill>
                    <a:srgbClr val="1C427C"/>
                  </a:solidFill>
                </a:ln>
                <a:solidFill>
                  <a:srgbClr val="1C42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item del </a:t>
            </a:r>
            <a:r>
              <a:rPr lang="en-US" sz="2400" dirty="0" err="1">
                <a:ln>
                  <a:solidFill>
                    <a:srgbClr val="1C427C"/>
                  </a:solidFill>
                </a:ln>
                <a:solidFill>
                  <a:srgbClr val="1C42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vehiculo</a:t>
            </a:r>
            <a:endParaRPr lang="en-US" sz="2400" dirty="0">
              <a:ln>
                <a:solidFill>
                  <a:srgbClr val="1C427C"/>
                </a:solidFill>
              </a:ln>
              <a:solidFill>
                <a:srgbClr val="1C427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88670" lvl="1" indent="-514350" algn="just">
              <a:buClr>
                <a:srgbClr val="002060"/>
              </a:buClr>
              <a:buFont typeface="+mj-lt"/>
              <a:buAutoNum type="arabicPeriod"/>
            </a:pPr>
            <a:r>
              <a:rPr lang="en-US" sz="2400" dirty="0">
                <a:ln>
                  <a:solidFill>
                    <a:srgbClr val="1C427C"/>
                  </a:solidFill>
                </a:ln>
                <a:solidFill>
                  <a:srgbClr val="1C42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Registrar la </a:t>
            </a:r>
            <a:r>
              <a:rPr lang="en-US" sz="2400" dirty="0" err="1">
                <a:ln>
                  <a:solidFill>
                    <a:srgbClr val="1C427C"/>
                  </a:solidFill>
                </a:ln>
                <a:solidFill>
                  <a:srgbClr val="1C42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información</a:t>
            </a:r>
            <a:r>
              <a:rPr lang="en-US" sz="2400" dirty="0">
                <a:ln>
                  <a:solidFill>
                    <a:srgbClr val="1C427C"/>
                  </a:solidFill>
                </a:ln>
                <a:solidFill>
                  <a:srgbClr val="1C42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 </a:t>
            </a:r>
            <a:r>
              <a:rPr lang="en-US" sz="2400" dirty="0" err="1">
                <a:ln>
                  <a:solidFill>
                    <a:srgbClr val="1C427C"/>
                  </a:solidFill>
                </a:ln>
                <a:solidFill>
                  <a:srgbClr val="1C42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vehiculo</a:t>
            </a:r>
            <a:r>
              <a:rPr lang="en-US" sz="2400" dirty="0">
                <a:ln>
                  <a:solidFill>
                    <a:srgbClr val="1C427C"/>
                  </a:solidFill>
                </a:ln>
                <a:solidFill>
                  <a:srgbClr val="1C42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88670" lvl="1" indent="-514350" algn="just">
              <a:buClr>
                <a:srgbClr val="002060"/>
              </a:buClr>
              <a:buFont typeface="+mj-lt"/>
              <a:buAutoNum type="arabicPeriod"/>
            </a:pPr>
            <a:r>
              <a:rPr lang="en-US" sz="2400" dirty="0">
                <a:ln>
                  <a:solidFill>
                    <a:srgbClr val="1C427C"/>
                  </a:solidFill>
                </a:ln>
                <a:solidFill>
                  <a:srgbClr val="1C42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Registrar la </a:t>
            </a:r>
            <a:r>
              <a:rPr lang="en-US" sz="2400" dirty="0" err="1">
                <a:ln>
                  <a:solidFill>
                    <a:srgbClr val="1C427C"/>
                  </a:solidFill>
                </a:ln>
                <a:solidFill>
                  <a:srgbClr val="1C42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fecha</a:t>
            </a:r>
            <a:r>
              <a:rPr lang="en-US" sz="2400" dirty="0">
                <a:ln>
                  <a:solidFill>
                    <a:srgbClr val="1C427C"/>
                  </a:solidFill>
                </a:ln>
                <a:solidFill>
                  <a:srgbClr val="1C42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hora de </a:t>
            </a:r>
            <a:r>
              <a:rPr lang="en-US" sz="2400" dirty="0" err="1">
                <a:ln>
                  <a:solidFill>
                    <a:srgbClr val="1C427C"/>
                  </a:solidFill>
                </a:ln>
                <a:solidFill>
                  <a:srgbClr val="1C42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ingreso</a:t>
            </a:r>
            <a:r>
              <a:rPr lang="en-US" sz="2400" dirty="0">
                <a:ln>
                  <a:solidFill>
                    <a:srgbClr val="1C427C"/>
                  </a:solidFill>
                </a:ln>
                <a:solidFill>
                  <a:srgbClr val="1C42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2400" dirty="0" err="1">
                <a:ln>
                  <a:solidFill>
                    <a:srgbClr val="1C427C"/>
                  </a:solidFill>
                </a:ln>
                <a:solidFill>
                  <a:srgbClr val="1C42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salida</a:t>
            </a:r>
            <a:r>
              <a:rPr lang="en-US" sz="2400" dirty="0">
                <a:ln>
                  <a:solidFill>
                    <a:srgbClr val="1C427C"/>
                  </a:solidFill>
                </a:ln>
                <a:solidFill>
                  <a:srgbClr val="1C42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  </a:t>
            </a:r>
            <a:r>
              <a:rPr lang="en-US" sz="2400" dirty="0" err="1">
                <a:ln>
                  <a:solidFill>
                    <a:srgbClr val="1C427C"/>
                  </a:solidFill>
                </a:ln>
                <a:solidFill>
                  <a:srgbClr val="1C42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vehiculo</a:t>
            </a:r>
            <a:r>
              <a:rPr lang="en-US" sz="2400" dirty="0">
                <a:ln>
                  <a:solidFill>
                    <a:srgbClr val="1C427C"/>
                  </a:solidFill>
                </a:ln>
                <a:solidFill>
                  <a:srgbClr val="1C42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E56352-C0C6-BE4E-8732-F7E96136B1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56" t="5658" r="10025" b="12851"/>
          <a:stretch/>
        </p:blipFill>
        <p:spPr>
          <a:xfrm>
            <a:off x="11337513" y="6014160"/>
            <a:ext cx="854487" cy="8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165985"/>
      </p:ext>
    </p:extLst>
  </p:cSld>
  <p:clrMapOvr>
    <a:masterClrMapping/>
  </p:clrMapOvr>
  <p:transition spd="slow">
    <p:strips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B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age36image40021376">
            <a:extLst>
              <a:ext uri="{FF2B5EF4-FFF2-40B4-BE49-F238E27FC236}">
                <a16:creationId xmlns:a16="http://schemas.microsoft.com/office/drawing/2014/main" id="{9F2249B1-0800-C84E-854B-633D717B9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" y="1019832"/>
            <a:ext cx="7539446" cy="548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page36image40013472">
            <a:extLst>
              <a:ext uri="{FF2B5EF4-FFF2-40B4-BE49-F238E27FC236}">
                <a16:creationId xmlns:a16="http://schemas.microsoft.com/office/drawing/2014/main" id="{0DD0DB52-BC38-594B-9BA2-54B65620C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005" y="2222862"/>
            <a:ext cx="2412275" cy="241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10AB1C5-DAAC-3C49-A946-C6FF0EC8B481}"/>
              </a:ext>
            </a:extLst>
          </p:cNvPr>
          <p:cNvSpPr/>
          <p:nvPr/>
        </p:nvSpPr>
        <p:spPr>
          <a:xfrm>
            <a:off x="2381086" y="155973"/>
            <a:ext cx="806483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err="1">
                <a:ln>
                  <a:solidFill>
                    <a:srgbClr val="B7D50C"/>
                  </a:solidFill>
                </a:ln>
                <a:solidFill>
                  <a:srgbClr val="B7D5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Diagrama</a:t>
            </a:r>
            <a:r>
              <a:rPr lang="en-US" sz="3200" dirty="0">
                <a:ln>
                  <a:solidFill>
                    <a:srgbClr val="B7D50C"/>
                  </a:solidFill>
                </a:ln>
                <a:solidFill>
                  <a:srgbClr val="B7D5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n>
                  <a:solidFill>
                    <a:srgbClr val="B7D50C"/>
                  </a:solidFill>
                </a:ln>
                <a:solidFill>
                  <a:srgbClr val="B7D5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caso</a:t>
            </a:r>
            <a:r>
              <a:rPr lang="en-US" sz="3200" dirty="0">
                <a:ln>
                  <a:solidFill>
                    <a:srgbClr val="B7D50C"/>
                  </a:solidFill>
                </a:ln>
                <a:solidFill>
                  <a:srgbClr val="B7D5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3200" dirty="0" err="1">
                <a:ln>
                  <a:solidFill>
                    <a:srgbClr val="B7D50C"/>
                  </a:solidFill>
                </a:ln>
                <a:solidFill>
                  <a:srgbClr val="B7D5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</a:t>
            </a:r>
            <a:r>
              <a:rPr lang="en-US" sz="3200" dirty="0">
                <a:ln>
                  <a:solidFill>
                    <a:srgbClr val="B7D50C"/>
                  </a:solidFill>
                </a:ln>
                <a:solidFill>
                  <a:srgbClr val="B7D5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n>
                  <a:solidFill>
                    <a:srgbClr val="B7D50C"/>
                  </a:solidFill>
                </a:ln>
                <a:solidFill>
                  <a:srgbClr val="B7D5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Autentificar</a:t>
            </a:r>
            <a:r>
              <a:rPr lang="en-US" sz="3200" dirty="0">
                <a:ln>
                  <a:solidFill>
                    <a:srgbClr val="B7D50C"/>
                  </a:solidFill>
                </a:ln>
                <a:solidFill>
                  <a:srgbClr val="B7D5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n>
                  <a:solidFill>
                    <a:srgbClr val="B7D50C"/>
                  </a:solidFill>
                </a:ln>
                <a:solidFill>
                  <a:srgbClr val="B7D5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Usuario</a:t>
            </a:r>
            <a:r>
              <a:rPr lang="en-US" sz="3200" dirty="0">
                <a:ln>
                  <a:solidFill>
                    <a:srgbClr val="B7D50C"/>
                  </a:solidFill>
                </a:ln>
                <a:solidFill>
                  <a:srgbClr val="B7D5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E9D414-9EA7-EC4C-918C-F9FBE90823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56" t="5658" r="10025" b="12851"/>
          <a:stretch/>
        </p:blipFill>
        <p:spPr>
          <a:xfrm>
            <a:off x="11337513" y="6014160"/>
            <a:ext cx="854487" cy="8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363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B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page33image39852960">
            <a:extLst>
              <a:ext uri="{FF2B5EF4-FFF2-40B4-BE49-F238E27FC236}">
                <a16:creationId xmlns:a16="http://schemas.microsoft.com/office/drawing/2014/main" id="{ABBA4FE0-5FB9-1348-A62A-E7022B980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62" y="1402080"/>
            <a:ext cx="7745838" cy="500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age33image39848592">
            <a:extLst>
              <a:ext uri="{FF2B5EF4-FFF2-40B4-BE49-F238E27FC236}">
                <a16:creationId xmlns:a16="http://schemas.microsoft.com/office/drawing/2014/main" id="{25B61791-696D-8549-AE37-1944AC1E8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480" y="2095500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3A0DA8B-BAD0-6849-B17F-A4994397F94A}"/>
              </a:ext>
            </a:extLst>
          </p:cNvPr>
          <p:cNvSpPr/>
          <p:nvPr/>
        </p:nvSpPr>
        <p:spPr>
          <a:xfrm>
            <a:off x="1211580" y="141981"/>
            <a:ext cx="89154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 err="1">
                <a:ln>
                  <a:solidFill>
                    <a:srgbClr val="B7D50C"/>
                  </a:solidFill>
                </a:ln>
                <a:solidFill>
                  <a:srgbClr val="B7D5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Diagrama</a:t>
            </a:r>
            <a:r>
              <a:rPr lang="en-US" sz="3200" dirty="0">
                <a:ln>
                  <a:solidFill>
                    <a:srgbClr val="B7D50C"/>
                  </a:solidFill>
                </a:ln>
                <a:solidFill>
                  <a:srgbClr val="B7D5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n>
                  <a:solidFill>
                    <a:srgbClr val="B7D50C"/>
                  </a:solidFill>
                </a:ln>
                <a:solidFill>
                  <a:srgbClr val="B7D5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caso</a:t>
            </a:r>
            <a:r>
              <a:rPr lang="en-US" sz="3200" dirty="0">
                <a:ln>
                  <a:solidFill>
                    <a:srgbClr val="B7D50C"/>
                  </a:solidFill>
                </a:ln>
                <a:solidFill>
                  <a:srgbClr val="B7D5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3200" dirty="0" err="1">
                <a:ln>
                  <a:solidFill>
                    <a:srgbClr val="B7D50C"/>
                  </a:solidFill>
                </a:ln>
                <a:solidFill>
                  <a:srgbClr val="B7D5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</a:t>
            </a:r>
            <a:r>
              <a:rPr lang="en-US" sz="3200" dirty="0">
                <a:ln>
                  <a:solidFill>
                    <a:srgbClr val="B7D50C"/>
                  </a:solidFill>
                </a:ln>
                <a:solidFill>
                  <a:srgbClr val="B7D5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n>
                  <a:solidFill>
                    <a:srgbClr val="B7D50C"/>
                  </a:solidFill>
                </a:ln>
                <a:solidFill>
                  <a:srgbClr val="B7D5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Administración</a:t>
            </a:r>
            <a:r>
              <a:rPr lang="en-US" sz="3200" dirty="0">
                <a:ln>
                  <a:solidFill>
                    <a:srgbClr val="B7D50C"/>
                  </a:solidFill>
                </a:ln>
                <a:solidFill>
                  <a:srgbClr val="B7D5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general del </a:t>
            </a:r>
            <a:r>
              <a:rPr lang="en-US" sz="3200" dirty="0" err="1">
                <a:ln>
                  <a:solidFill>
                    <a:srgbClr val="B7D50C"/>
                  </a:solidFill>
                </a:ln>
                <a:solidFill>
                  <a:srgbClr val="B7D5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sistema</a:t>
            </a:r>
            <a:r>
              <a:rPr lang="en-US" sz="3200" dirty="0">
                <a:ln>
                  <a:solidFill>
                    <a:srgbClr val="B7D50C"/>
                  </a:solidFill>
                </a:ln>
                <a:solidFill>
                  <a:srgbClr val="B7D5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ACSYOS </a:t>
            </a:r>
            <a:endParaRPr lang="en-US" sz="8000" dirty="0">
              <a:ln>
                <a:solidFill>
                  <a:srgbClr val="B7D50C"/>
                </a:solidFill>
              </a:ln>
              <a:solidFill>
                <a:srgbClr val="B7D50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CE8C80-9852-6143-8F72-9D392731C0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56" t="5658" r="10025" b="12851"/>
          <a:stretch/>
        </p:blipFill>
        <p:spPr>
          <a:xfrm>
            <a:off x="11337513" y="6014160"/>
            <a:ext cx="854487" cy="8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24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F0B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08604E-6F69-4E42-A3AE-A540C259B334}"/>
              </a:ext>
            </a:extLst>
          </p:cNvPr>
          <p:cNvSpPr/>
          <p:nvPr/>
        </p:nvSpPr>
        <p:spPr>
          <a:xfrm>
            <a:off x="1661701" y="254615"/>
            <a:ext cx="9432198" cy="58477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 err="1">
                <a:ln>
                  <a:solidFill>
                    <a:srgbClr val="B7D50C"/>
                  </a:solidFill>
                </a:ln>
                <a:solidFill>
                  <a:srgbClr val="B7D5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Diagrama</a:t>
            </a:r>
            <a:r>
              <a:rPr lang="en-US" sz="3200" dirty="0">
                <a:ln>
                  <a:solidFill>
                    <a:srgbClr val="B7D50C"/>
                  </a:solidFill>
                </a:ln>
                <a:solidFill>
                  <a:srgbClr val="B7D5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n w="0">
                  <a:solidFill>
                    <a:srgbClr val="B7D50C"/>
                  </a:solidFill>
                </a:ln>
                <a:solidFill>
                  <a:srgbClr val="B7D50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caso</a:t>
            </a:r>
            <a:r>
              <a:rPr lang="en-US" sz="3200" dirty="0">
                <a:ln w="0">
                  <a:solidFill>
                    <a:srgbClr val="B7D50C"/>
                  </a:solidFill>
                </a:ln>
                <a:solidFill>
                  <a:srgbClr val="B7D50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3200" dirty="0" err="1">
                <a:ln w="0">
                  <a:solidFill>
                    <a:srgbClr val="B7D50C"/>
                  </a:solidFill>
                </a:ln>
                <a:solidFill>
                  <a:srgbClr val="B7D50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uso</a:t>
            </a:r>
            <a:r>
              <a:rPr lang="en-US" sz="3200" dirty="0">
                <a:ln w="0">
                  <a:solidFill>
                    <a:srgbClr val="B7D50C"/>
                  </a:solidFill>
                </a:ln>
                <a:solidFill>
                  <a:srgbClr val="B7D50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n w="0">
                  <a:solidFill>
                    <a:srgbClr val="B7D50C"/>
                  </a:solidFill>
                </a:ln>
                <a:solidFill>
                  <a:srgbClr val="B7D50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Administración</a:t>
            </a:r>
            <a:r>
              <a:rPr lang="en-US" sz="3200" dirty="0">
                <a:ln w="0">
                  <a:solidFill>
                    <a:srgbClr val="B7D50C"/>
                  </a:solidFill>
                </a:ln>
                <a:solidFill>
                  <a:srgbClr val="B7D50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n w="0">
                  <a:solidFill>
                    <a:srgbClr val="B7D50C"/>
                  </a:solidFill>
                </a:ln>
                <a:solidFill>
                  <a:srgbClr val="B7D50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usuario</a:t>
            </a:r>
            <a:r>
              <a:rPr lang="en-US" sz="3200" dirty="0">
                <a:ln w="0">
                  <a:solidFill>
                    <a:srgbClr val="B7D50C"/>
                  </a:solidFill>
                </a:ln>
                <a:solidFill>
                  <a:srgbClr val="B7D50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8000" dirty="0">
              <a:ln w="0">
                <a:solidFill>
                  <a:srgbClr val="B7D50C"/>
                </a:solidFill>
              </a:ln>
              <a:solidFill>
                <a:srgbClr val="B7D50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page34image39851920">
            <a:extLst>
              <a:ext uri="{FF2B5EF4-FFF2-40B4-BE49-F238E27FC236}">
                <a16:creationId xmlns:a16="http://schemas.microsoft.com/office/drawing/2014/main" id="{145FBA36-4810-094C-8174-B26627CEE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" y="1254462"/>
            <a:ext cx="7802880" cy="534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34image39858992">
            <a:extLst>
              <a:ext uri="{FF2B5EF4-FFF2-40B4-BE49-F238E27FC236}">
                <a16:creationId xmlns:a16="http://schemas.microsoft.com/office/drawing/2014/main" id="{AF87F592-1024-FE43-A46D-4B79AD4BA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543" y="2052851"/>
            <a:ext cx="2752297" cy="275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061452-6BE3-394C-A322-F423E93D59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56" t="5658" r="10025" b="12851"/>
          <a:stretch/>
        </p:blipFill>
        <p:spPr>
          <a:xfrm>
            <a:off x="11337513" y="6014160"/>
            <a:ext cx="854487" cy="8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158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B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0E982F-7533-7D45-8C5A-240623BC6DD6}"/>
              </a:ext>
            </a:extLst>
          </p:cNvPr>
          <p:cNvSpPr/>
          <p:nvPr/>
        </p:nvSpPr>
        <p:spPr>
          <a:xfrm>
            <a:off x="2121194" y="163175"/>
            <a:ext cx="7949613" cy="58477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err="1">
                <a:ln>
                  <a:solidFill>
                    <a:srgbClr val="B7D50C"/>
                  </a:solidFill>
                </a:ln>
                <a:solidFill>
                  <a:srgbClr val="B7D5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Diagrama</a:t>
            </a:r>
            <a:r>
              <a:rPr lang="en-US" sz="3200" dirty="0">
                <a:ln>
                  <a:solidFill>
                    <a:srgbClr val="B7D50C"/>
                  </a:solidFill>
                </a:ln>
                <a:solidFill>
                  <a:srgbClr val="B7D5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n w="0">
                  <a:solidFill>
                    <a:srgbClr val="B7D50C"/>
                  </a:solidFill>
                </a:ln>
                <a:solidFill>
                  <a:srgbClr val="B7D50C"/>
                </a:solidFill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3200" b="0" cap="none" spc="0" dirty="0" err="1">
                <a:ln w="0">
                  <a:solidFill>
                    <a:srgbClr val="B7D50C"/>
                  </a:solidFill>
                </a:ln>
                <a:solidFill>
                  <a:srgbClr val="B7D50C"/>
                </a:solidFill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aso</a:t>
            </a:r>
            <a:r>
              <a:rPr lang="en-US" sz="3200" b="0" cap="none" spc="0" dirty="0">
                <a:ln w="0">
                  <a:solidFill>
                    <a:srgbClr val="B7D50C"/>
                  </a:solidFill>
                </a:ln>
                <a:solidFill>
                  <a:srgbClr val="B7D50C"/>
                </a:solidFill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3200" b="0" cap="none" spc="0" dirty="0" err="1">
                <a:ln w="0">
                  <a:solidFill>
                    <a:srgbClr val="B7D50C"/>
                  </a:solidFill>
                </a:ln>
                <a:solidFill>
                  <a:srgbClr val="B7D50C"/>
                </a:solidFill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uso</a:t>
            </a:r>
            <a:r>
              <a:rPr lang="en-US" sz="3200" b="0" cap="none" spc="0" dirty="0">
                <a:ln w="0">
                  <a:solidFill>
                    <a:srgbClr val="B7D50C"/>
                  </a:solidFill>
                </a:ln>
                <a:solidFill>
                  <a:srgbClr val="B7D50C"/>
                </a:solidFill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0" cap="none" spc="0" dirty="0" err="1">
                <a:ln w="0">
                  <a:solidFill>
                    <a:srgbClr val="B7D50C"/>
                  </a:solidFill>
                </a:ln>
                <a:solidFill>
                  <a:srgbClr val="B7D50C"/>
                </a:solidFill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Generar</a:t>
            </a:r>
            <a:r>
              <a:rPr lang="en-US" sz="3200" b="0" cap="none" spc="0" dirty="0">
                <a:ln w="0">
                  <a:solidFill>
                    <a:srgbClr val="B7D50C"/>
                  </a:solidFill>
                </a:ln>
                <a:solidFill>
                  <a:srgbClr val="B7D50C"/>
                </a:solidFill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0" cap="none" spc="0" dirty="0" err="1">
                <a:ln w="0">
                  <a:solidFill>
                    <a:srgbClr val="B7D50C"/>
                  </a:solidFill>
                </a:ln>
                <a:solidFill>
                  <a:srgbClr val="B7D50C"/>
                </a:solidFill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codigo</a:t>
            </a:r>
            <a:r>
              <a:rPr lang="en-US" sz="3200" b="0" cap="none" spc="0" dirty="0">
                <a:ln w="0">
                  <a:solidFill>
                    <a:srgbClr val="B7D50C"/>
                  </a:solidFill>
                </a:ln>
                <a:solidFill>
                  <a:srgbClr val="B7D50C"/>
                </a:solidFill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 QR</a:t>
            </a:r>
          </a:p>
        </p:txBody>
      </p:sp>
      <p:pic>
        <p:nvPicPr>
          <p:cNvPr id="4097" name="Picture 1" descr="page38image40024288">
            <a:extLst>
              <a:ext uri="{FF2B5EF4-FFF2-40B4-BE49-F238E27FC236}">
                <a16:creationId xmlns:a16="http://schemas.microsoft.com/office/drawing/2014/main" id="{5D975164-647B-9A44-AA3D-DA0756933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" y="1294824"/>
            <a:ext cx="8442960" cy="504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page38image40015968">
            <a:extLst>
              <a:ext uri="{FF2B5EF4-FFF2-40B4-BE49-F238E27FC236}">
                <a16:creationId xmlns:a16="http://schemas.microsoft.com/office/drawing/2014/main" id="{B1FDECD7-FF12-0445-BCD4-EAF75C0BC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063" y="2202451"/>
            <a:ext cx="2453097" cy="245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7E90CD-E990-9240-9F2A-861E7EDF77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56" t="5658" r="10025" b="12851"/>
          <a:stretch/>
        </p:blipFill>
        <p:spPr>
          <a:xfrm>
            <a:off x="11337513" y="6014160"/>
            <a:ext cx="854487" cy="8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63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B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F5E2E5-4DCF-1346-B8B4-1C5EFCE16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054867"/>
            <a:ext cx="8595360" cy="5453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EAEEC4-BFED-E14E-8375-C2315EA49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7360" y="2213362"/>
            <a:ext cx="2529840" cy="24312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3F4CFC9-E028-0B45-B15F-DDC68F3FFE9F}"/>
              </a:ext>
            </a:extLst>
          </p:cNvPr>
          <p:cNvSpPr/>
          <p:nvPr/>
        </p:nvSpPr>
        <p:spPr>
          <a:xfrm>
            <a:off x="1995371" y="163175"/>
            <a:ext cx="8201284" cy="58477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err="1">
                <a:ln w="0">
                  <a:solidFill>
                    <a:srgbClr val="B7D50C"/>
                  </a:solidFill>
                </a:ln>
                <a:solidFill>
                  <a:srgbClr val="B7D50C"/>
                </a:solidFill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Diagrama</a:t>
            </a:r>
            <a:r>
              <a:rPr lang="en-US" sz="3200" dirty="0">
                <a:ln w="0">
                  <a:solidFill>
                    <a:srgbClr val="B7D50C"/>
                  </a:solidFill>
                </a:ln>
                <a:solidFill>
                  <a:srgbClr val="B7D50C"/>
                </a:solidFill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n w="0">
                  <a:solidFill>
                    <a:srgbClr val="B7D50C"/>
                  </a:solidFill>
                </a:ln>
                <a:solidFill>
                  <a:srgbClr val="B7D50C"/>
                </a:solidFill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Entidad</a:t>
            </a:r>
            <a:r>
              <a:rPr lang="en-US" sz="3200" dirty="0">
                <a:ln w="0">
                  <a:solidFill>
                    <a:srgbClr val="B7D50C"/>
                  </a:solidFill>
                </a:ln>
                <a:solidFill>
                  <a:srgbClr val="B7D50C"/>
                </a:solidFill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n w="0">
                  <a:solidFill>
                    <a:srgbClr val="B7D50C"/>
                  </a:solidFill>
                </a:ln>
                <a:solidFill>
                  <a:srgbClr val="B7D50C"/>
                </a:solidFill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Relación</a:t>
            </a:r>
            <a:r>
              <a:rPr lang="en-US" sz="3200" dirty="0">
                <a:ln w="0">
                  <a:solidFill>
                    <a:srgbClr val="B7D50C"/>
                  </a:solidFill>
                </a:ln>
                <a:solidFill>
                  <a:srgbClr val="B7D50C"/>
                </a:solidFill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 – Base de </a:t>
            </a:r>
            <a:r>
              <a:rPr lang="en-US" sz="3200" dirty="0" err="1">
                <a:ln w="0">
                  <a:solidFill>
                    <a:srgbClr val="B7D50C"/>
                  </a:solidFill>
                </a:ln>
                <a:solidFill>
                  <a:srgbClr val="B7D50C"/>
                </a:solidFill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datos</a:t>
            </a:r>
            <a:endParaRPr lang="en-US" sz="3200" b="0" cap="none" spc="0" dirty="0">
              <a:ln w="0">
                <a:solidFill>
                  <a:srgbClr val="B7D50C"/>
                </a:solidFill>
              </a:ln>
              <a:solidFill>
                <a:srgbClr val="B7D50C"/>
              </a:solidFill>
              <a:effectLst>
                <a:reflection blurRad="6350" stA="53000" endA="300" endPos="35500" dir="5400000" sy="-9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07D1FE-9F2E-3144-A5B9-165B61C3BA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56" t="5658" r="10025" b="12851"/>
          <a:stretch/>
        </p:blipFill>
        <p:spPr>
          <a:xfrm>
            <a:off x="11337513" y="6014160"/>
            <a:ext cx="854487" cy="8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63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B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 descr="page52image40022624">
            <a:extLst>
              <a:ext uri="{FF2B5EF4-FFF2-40B4-BE49-F238E27FC236}">
                <a16:creationId xmlns:a16="http://schemas.microsoft.com/office/drawing/2014/main" id="{0005D776-4978-A743-BAB5-ED962ED18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095826"/>
            <a:ext cx="10165080" cy="547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page52image40024912">
            <a:extLst>
              <a:ext uri="{FF2B5EF4-FFF2-40B4-BE49-F238E27FC236}">
                <a16:creationId xmlns:a16="http://schemas.microsoft.com/office/drawing/2014/main" id="{4A1C4860-9CF5-3D49-A4E3-399B8B7C3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201" y="3124201"/>
            <a:ext cx="1795959" cy="1704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A5F2729-4CD8-8C47-8EBF-210432CE6581}"/>
              </a:ext>
            </a:extLst>
          </p:cNvPr>
          <p:cNvSpPr/>
          <p:nvPr/>
        </p:nvSpPr>
        <p:spPr>
          <a:xfrm>
            <a:off x="685800" y="163175"/>
            <a:ext cx="11262360" cy="58477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 err="1">
                <a:ln w="0">
                  <a:solidFill>
                    <a:srgbClr val="B7D50C"/>
                  </a:solidFill>
                </a:ln>
                <a:solidFill>
                  <a:srgbClr val="B7D50C"/>
                </a:solidFill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Diagrama</a:t>
            </a:r>
            <a:r>
              <a:rPr lang="en-US" sz="3200" dirty="0">
                <a:ln w="0">
                  <a:solidFill>
                    <a:srgbClr val="B7D50C"/>
                  </a:solidFill>
                </a:ln>
                <a:solidFill>
                  <a:srgbClr val="B7D50C"/>
                </a:solidFill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3200" dirty="0" err="1">
                <a:ln w="0">
                  <a:solidFill>
                    <a:srgbClr val="B7D50C"/>
                  </a:solidFill>
                </a:ln>
                <a:solidFill>
                  <a:srgbClr val="B7D50C"/>
                </a:solidFill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Secuencia</a:t>
            </a:r>
            <a:r>
              <a:rPr lang="en-US" sz="3200" dirty="0">
                <a:ln w="0">
                  <a:solidFill>
                    <a:srgbClr val="B7D50C"/>
                  </a:solidFill>
                </a:ln>
                <a:solidFill>
                  <a:srgbClr val="B7D50C"/>
                </a:solidFill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0" cap="none" spc="0" dirty="0" err="1">
                <a:ln w="0">
                  <a:solidFill>
                    <a:srgbClr val="B7D50C"/>
                  </a:solidFill>
                </a:ln>
                <a:solidFill>
                  <a:srgbClr val="B7D50C"/>
                </a:solidFill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r>
              <a:rPr lang="en-US" sz="3200" b="0" cap="none" spc="0" dirty="0">
                <a:ln w="0">
                  <a:solidFill>
                    <a:srgbClr val="B7D50C"/>
                  </a:solidFill>
                </a:ln>
                <a:solidFill>
                  <a:srgbClr val="B7D50C"/>
                </a:solidFill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3200" b="0" cap="none" spc="0" dirty="0" err="1">
                <a:ln w="0">
                  <a:solidFill>
                    <a:srgbClr val="B7D50C"/>
                  </a:solidFill>
                </a:ln>
                <a:solidFill>
                  <a:srgbClr val="B7D50C"/>
                </a:solidFill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sessión</a:t>
            </a:r>
            <a:r>
              <a:rPr lang="en-US" sz="3200" b="0" cap="none" spc="0" dirty="0">
                <a:ln w="0">
                  <a:solidFill>
                    <a:srgbClr val="B7D50C"/>
                  </a:solidFill>
                </a:ln>
                <a:solidFill>
                  <a:srgbClr val="B7D50C"/>
                </a:solidFill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3200" b="0" cap="none" spc="0" dirty="0" err="1">
                <a:ln w="0">
                  <a:solidFill>
                    <a:srgbClr val="B7D50C"/>
                  </a:solidFill>
                </a:ln>
                <a:solidFill>
                  <a:srgbClr val="B7D50C"/>
                </a:solidFill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cuentas</a:t>
            </a:r>
            <a:endParaRPr lang="en-US" sz="3200" b="0" cap="none" spc="0" dirty="0">
              <a:ln w="0">
                <a:solidFill>
                  <a:srgbClr val="B7D50C"/>
                </a:solidFill>
              </a:ln>
              <a:solidFill>
                <a:srgbClr val="B7D50C"/>
              </a:solidFill>
              <a:effectLst>
                <a:reflection blurRad="6350" stA="53000" endA="300" endPos="35500" dir="5400000" sy="-9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89DB65-827F-DE4B-AB17-3D3265E681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56" t="5658" r="10025" b="12851"/>
          <a:stretch/>
        </p:blipFill>
        <p:spPr>
          <a:xfrm>
            <a:off x="11337513" y="6014160"/>
            <a:ext cx="854487" cy="8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6201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Computadora portátil de escritorio negra con pantalla de color rosa púrpura claro. Foto Premium ">
            <a:extLst>
              <a:ext uri="{FF2B5EF4-FFF2-40B4-BE49-F238E27FC236}">
                <a16:creationId xmlns:a16="http://schemas.microsoft.com/office/drawing/2014/main" id="{314CBD25-2D02-D149-9307-F74466FC5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8744" y="-149978"/>
            <a:ext cx="12489487" cy="7157955"/>
          </a:xfrm>
          <a:prstGeom prst="rect">
            <a:avLst/>
          </a:prstGeom>
          <a:solidFill>
            <a:srgbClr val="002060"/>
          </a:solidFill>
          <a:ln w="57150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317A50-C12C-4E48-BC6E-78B0451DE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393" y="342419"/>
            <a:ext cx="9144000" cy="1092485"/>
          </a:xfrm>
          <a:noFill/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txBody>
          <a:bodyPr/>
          <a:lstStyle/>
          <a:p>
            <a:pPr algn="ctr"/>
            <a:r>
              <a:rPr lang="en-US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¿</a:t>
            </a:r>
            <a:r>
              <a:rPr lang="en-US" dirty="0" err="1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Qué</a:t>
            </a:r>
            <a:r>
              <a:rPr lang="en-US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es ACSYOS?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C9AD0-1B0B-EA4A-9927-7F58F8EC9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950" y="2015733"/>
            <a:ext cx="10235970" cy="1413268"/>
          </a:xfrm>
        </p:spPr>
        <p:txBody>
          <a:bodyPr>
            <a:normAutofit/>
          </a:bodyPr>
          <a:lstStyle/>
          <a:p>
            <a:pPr algn="just">
              <a:buClr>
                <a:srgbClr val="7030A0"/>
              </a:buClr>
            </a:pP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Las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siglas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ACSYOS  se traduce al ingles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“ </a:t>
            </a:r>
            <a:r>
              <a:rPr lang="en-US" alt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ACCESS CONTROL SYSTEM FOR VEHICLES AND VISITORS 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” que se traduce como Sistema de control de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acceso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para visitantes y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vehiculos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en-US" dirty="0"/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CCFAC9-CBFB-554D-8D3C-7AE438D1E481}"/>
              </a:ext>
            </a:extLst>
          </p:cNvPr>
          <p:cNvSpPr/>
          <p:nvPr/>
        </p:nvSpPr>
        <p:spPr>
          <a:xfrm>
            <a:off x="-26311" y="5850332"/>
            <a:ext cx="11775726" cy="92320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399" dirty="0">
                <a:ln w="381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        C        SY         O         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2B65B5-0BFF-A34F-99B9-7FC42B58F40E}"/>
              </a:ext>
            </a:extLst>
          </p:cNvPr>
          <p:cNvSpPr/>
          <p:nvPr/>
        </p:nvSpPr>
        <p:spPr>
          <a:xfrm>
            <a:off x="-838200" y="3828873"/>
            <a:ext cx="13030200" cy="646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>
              <a:tabLst>
                <a:tab pos="627063" algn="l"/>
              </a:tabLst>
            </a:pPr>
            <a:r>
              <a:rPr lang="en-US" sz="3600" dirty="0">
                <a:ln w="0"/>
                <a:solidFill>
                  <a:schemeClr val="bg1"/>
                </a:solidFill>
                <a:effectLst>
                  <a:glow rad="228600">
                    <a:srgbClr val="7030A0">
                      <a:alpha val="40000"/>
                    </a:srgb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FF00FF"/>
                </a:highlight>
              </a:rPr>
              <a:t>A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glow rad="228600">
                    <a:srgbClr val="7030A0">
                      <a:alpha val="40000"/>
                    </a:srgb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CCESS </a:t>
            </a:r>
            <a:r>
              <a:rPr lang="en-US" sz="3600" dirty="0">
                <a:ln w="0"/>
                <a:solidFill>
                  <a:schemeClr val="bg1"/>
                </a:solidFill>
                <a:effectLst>
                  <a:glow rad="228600">
                    <a:srgbClr val="7030A0">
                      <a:alpha val="40000"/>
                    </a:srgb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FF00FF"/>
                </a:highlight>
              </a:rPr>
              <a:t>C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glow rad="228600">
                    <a:srgbClr val="7030A0">
                      <a:alpha val="40000"/>
                    </a:srgb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ONTROL </a:t>
            </a:r>
            <a:r>
              <a:rPr lang="en-US" sz="3600" dirty="0">
                <a:ln w="0"/>
                <a:solidFill>
                  <a:schemeClr val="bg1"/>
                </a:solidFill>
                <a:effectLst>
                  <a:glow rad="228600">
                    <a:srgbClr val="7030A0">
                      <a:alpha val="40000"/>
                    </a:srgb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FF00FF"/>
                </a:highlight>
              </a:rPr>
              <a:t>SY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glow rad="228600">
                    <a:srgbClr val="7030A0">
                      <a:alpha val="40000"/>
                    </a:srgb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STEM F</a:t>
            </a:r>
            <a:r>
              <a:rPr lang="en-US" sz="3600" dirty="0">
                <a:ln w="0"/>
                <a:solidFill>
                  <a:schemeClr val="bg1"/>
                </a:solidFill>
                <a:effectLst>
                  <a:glow rad="228600">
                    <a:srgbClr val="7030A0">
                      <a:alpha val="40000"/>
                    </a:srgb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FF00FF"/>
                </a:highlight>
              </a:rPr>
              <a:t>O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glow rad="228600">
                    <a:srgbClr val="7030A0">
                      <a:alpha val="40000"/>
                    </a:srgb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 VEHICLES AND VISIT</a:t>
            </a:r>
            <a:r>
              <a:rPr lang="en-US" sz="3600" dirty="0">
                <a:ln w="0"/>
                <a:solidFill>
                  <a:schemeClr val="bg1"/>
                </a:solidFill>
                <a:effectLst>
                  <a:glow rad="228600">
                    <a:srgbClr val="7030A0">
                      <a:alpha val="40000"/>
                    </a:srgb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FF00FF"/>
                </a:highlight>
              </a:rPr>
              <a:t>O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glow rad="228600">
                    <a:srgbClr val="7030A0">
                      <a:alpha val="40000"/>
                    </a:srgb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</a:t>
            </a:r>
            <a:r>
              <a:rPr lang="en-US" sz="3600" dirty="0">
                <a:ln w="0"/>
                <a:solidFill>
                  <a:schemeClr val="bg1"/>
                </a:solidFill>
                <a:effectLst>
                  <a:glow rad="228600">
                    <a:srgbClr val="7030A0">
                      <a:alpha val="40000"/>
                    </a:srgb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FF00FF"/>
                </a:highlight>
              </a:rPr>
              <a:t>S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glow rad="228600">
                    <a:srgbClr val="7030A0">
                      <a:alpha val="40000"/>
                    </a:srgb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F3BBA4-DD7F-4941-A2D2-40DBF0C9F0D7}"/>
              </a:ext>
            </a:extLst>
          </p:cNvPr>
          <p:cNvCxnSpPr>
            <a:cxnSpLocks/>
          </p:cNvCxnSpPr>
          <p:nvPr/>
        </p:nvCxnSpPr>
        <p:spPr>
          <a:xfrm>
            <a:off x="1150174" y="4546242"/>
            <a:ext cx="1039964" cy="1422151"/>
          </a:xfrm>
          <a:prstGeom prst="straightConnector1">
            <a:avLst/>
          </a:prstGeom>
          <a:ln w="57150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31E457-6F0E-0442-9451-55255DC136D3}"/>
              </a:ext>
            </a:extLst>
          </p:cNvPr>
          <p:cNvCxnSpPr>
            <a:cxnSpLocks/>
          </p:cNvCxnSpPr>
          <p:nvPr/>
        </p:nvCxnSpPr>
        <p:spPr>
          <a:xfrm>
            <a:off x="2536792" y="4475204"/>
            <a:ext cx="1337185" cy="1493189"/>
          </a:xfrm>
          <a:prstGeom prst="straightConnector1">
            <a:avLst/>
          </a:prstGeom>
          <a:ln w="57150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B91D120-D70E-2842-A7E3-7CF56FCF4EA5}"/>
              </a:ext>
            </a:extLst>
          </p:cNvPr>
          <p:cNvCxnSpPr>
            <a:cxnSpLocks/>
          </p:cNvCxnSpPr>
          <p:nvPr/>
        </p:nvCxnSpPr>
        <p:spPr>
          <a:xfrm>
            <a:off x="4279151" y="4526923"/>
            <a:ext cx="1371058" cy="1367402"/>
          </a:xfrm>
          <a:prstGeom prst="straightConnector1">
            <a:avLst/>
          </a:prstGeom>
          <a:ln w="57150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16E8F6C-FFD3-5B42-9A8C-3953A60C3F3C}"/>
              </a:ext>
            </a:extLst>
          </p:cNvPr>
          <p:cNvCxnSpPr>
            <a:cxnSpLocks/>
          </p:cNvCxnSpPr>
          <p:nvPr/>
        </p:nvCxnSpPr>
        <p:spPr>
          <a:xfrm>
            <a:off x="5900210" y="4518363"/>
            <a:ext cx="1690123" cy="1450030"/>
          </a:xfrm>
          <a:prstGeom prst="straightConnector1">
            <a:avLst/>
          </a:prstGeom>
          <a:ln w="57150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3F2AFD4-F0DA-6543-A60B-371A29C944E9}"/>
              </a:ext>
            </a:extLst>
          </p:cNvPr>
          <p:cNvCxnSpPr>
            <a:cxnSpLocks/>
          </p:cNvCxnSpPr>
          <p:nvPr/>
        </p:nvCxnSpPr>
        <p:spPr>
          <a:xfrm flipH="1">
            <a:off x="7962315" y="4526923"/>
            <a:ext cx="1662024" cy="1441470"/>
          </a:xfrm>
          <a:prstGeom prst="straightConnector1">
            <a:avLst/>
          </a:prstGeom>
          <a:ln w="57150" cap="flat" cmpd="sng" algn="ctr">
            <a:solidFill>
              <a:schemeClr val="accent4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9E2706F-8EFB-FF4B-BC14-78D032CEACBE}"/>
              </a:ext>
            </a:extLst>
          </p:cNvPr>
          <p:cNvCxnSpPr>
            <a:cxnSpLocks/>
          </p:cNvCxnSpPr>
          <p:nvPr/>
        </p:nvCxnSpPr>
        <p:spPr>
          <a:xfrm flipH="1">
            <a:off x="9624340" y="4555901"/>
            <a:ext cx="566343" cy="1412454"/>
          </a:xfrm>
          <a:prstGeom prst="straightConnector1">
            <a:avLst/>
          </a:prstGeom>
          <a:ln w="57150" cap="flat" cmpd="sng" algn="ctr">
            <a:solidFill>
              <a:schemeClr val="accent4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7E30FC0-CDB7-A14D-89C0-D92FB69722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56" t="5658" r="10025" b="12851"/>
          <a:stretch/>
        </p:blipFill>
        <p:spPr>
          <a:xfrm>
            <a:off x="11337513" y="6014160"/>
            <a:ext cx="854487" cy="8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55451"/>
      </p:ext>
    </p:extLst>
  </p:cSld>
  <p:clrMapOvr>
    <a:masterClrMapping/>
  </p:clrMapOvr>
  <p:transition spd="slow"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4" name="Picture 14" descr="Fondo de tecnología digital de alambre de malla de red vector gratuito">
            <a:extLst>
              <a:ext uri="{FF2B5EF4-FFF2-40B4-BE49-F238E27FC236}">
                <a16:creationId xmlns:a16="http://schemas.microsoft.com/office/drawing/2014/main" id="{0DD18A93-B072-444D-8E8D-8A330C853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473"/>
            <a:ext cx="12192000" cy="695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4F5BE4-B702-0B47-B7A4-505AC5742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348" y="199458"/>
            <a:ext cx="10731496" cy="1049235"/>
          </a:xfrm>
          <a:noFill/>
        </p:spPr>
        <p:txBody>
          <a:bodyPr>
            <a:normAutofit/>
          </a:bodyPr>
          <a:lstStyle/>
          <a:p>
            <a:r>
              <a:rPr lang="en-US" sz="4800" b="1" dirty="0" err="1">
                <a:ln w="0">
                  <a:solidFill>
                    <a:srgbClr val="7030A0"/>
                  </a:solidFill>
                </a:ln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Herramientas</a:t>
            </a:r>
            <a:r>
              <a:rPr lang="en-US" sz="4800" b="1" dirty="0">
                <a:ln w="0">
                  <a:solidFill>
                    <a:srgbClr val="7030A0"/>
                  </a:solidFill>
                </a:ln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 de Desarrollo de ACSYOS</a:t>
            </a:r>
          </a:p>
        </p:txBody>
      </p:sp>
      <p:pic>
        <p:nvPicPr>
          <p:cNvPr id="11272" name="Picture 8" descr="▷ PeruGeek.Com - Mas que una comunidad">
            <a:extLst>
              <a:ext uri="{FF2B5EF4-FFF2-40B4-BE49-F238E27FC236}">
                <a16:creationId xmlns:a16="http://schemas.microsoft.com/office/drawing/2014/main" id="{927C3A4B-BC51-A14D-A869-5F7A61B70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067" y="1821290"/>
            <a:ext cx="3606313" cy="189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Amazon RDS for MySQL – Amazon Web Services (AWS)">
            <a:extLst>
              <a:ext uri="{FF2B5EF4-FFF2-40B4-BE49-F238E27FC236}">
                <a16:creationId xmlns:a16="http://schemas.microsoft.com/office/drawing/2014/main" id="{1A2A3109-9F96-6044-8621-CF3678A8F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378" y="4371933"/>
            <a:ext cx="2642564" cy="189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8" name="Picture 14" descr="MySQL Workbench «">
            <a:extLst>
              <a:ext uri="{FF2B5EF4-FFF2-40B4-BE49-F238E27FC236}">
                <a16:creationId xmlns:a16="http://schemas.microsoft.com/office/drawing/2014/main" id="{334F43E5-60BE-9047-84D5-1E14CB818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823" y="4311431"/>
            <a:ext cx="2016295" cy="201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2" name="Picture 18">
            <a:extLst>
              <a:ext uri="{FF2B5EF4-FFF2-40B4-BE49-F238E27FC236}">
                <a16:creationId xmlns:a16="http://schemas.microsoft.com/office/drawing/2014/main" id="{8FBDD5EA-4EF5-A041-9391-B4B407EC3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324" y="1283005"/>
            <a:ext cx="1180192" cy="152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6" name="Picture 22" descr="Programación Dot Net: ¿Qué es bootstrap?">
            <a:extLst>
              <a:ext uri="{FF2B5EF4-FFF2-40B4-BE49-F238E27FC236}">
                <a16:creationId xmlns:a16="http://schemas.microsoft.com/office/drawing/2014/main" id="{499BFECB-6AE4-6D46-920E-D76F8E9D9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763" y="4529492"/>
            <a:ext cx="2175045" cy="174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8" name="Picture 24" descr="Hugui Dugui Blog | Enviar mail desde localhost con PHPMailer">
            <a:extLst>
              <a:ext uri="{FF2B5EF4-FFF2-40B4-BE49-F238E27FC236}">
                <a16:creationId xmlns:a16="http://schemas.microsoft.com/office/drawing/2014/main" id="{495F1163-8610-8749-94BE-A4AD31E59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41" y="4330556"/>
            <a:ext cx="3176426" cy="218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D8E8CE57-6B1D-E04E-B516-55B89BA00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09" y="2477476"/>
            <a:ext cx="2490044" cy="96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SQL Power Architect Review - Slant">
            <a:extLst>
              <a:ext uri="{FF2B5EF4-FFF2-40B4-BE49-F238E27FC236}">
                <a16:creationId xmlns:a16="http://schemas.microsoft.com/office/drawing/2014/main" id="{D4E6DA37-CF94-874D-8B77-D6E63DCCF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480" y="1768127"/>
            <a:ext cx="2343462" cy="204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834A44-2A09-004A-B562-5C2D1BD1E258}"/>
              </a:ext>
            </a:extLst>
          </p:cNvPr>
          <p:cNvSpPr txBox="1"/>
          <p:nvPr/>
        </p:nvSpPr>
        <p:spPr>
          <a:xfrm>
            <a:off x="9090579" y="2844624"/>
            <a:ext cx="3051682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ln w="0"/>
                <a:solidFill>
                  <a:srgbClr val="1665CD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SQLyog</a:t>
            </a:r>
            <a:r>
              <a:rPr lang="en-US" sz="2800" b="1" dirty="0">
                <a:ln w="0"/>
                <a:solidFill>
                  <a:srgbClr val="1665CD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Community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E2C8DB4-D483-2345-8ADB-101366CEDF8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456" t="5658" r="10025" b="12851"/>
          <a:stretch/>
        </p:blipFill>
        <p:spPr>
          <a:xfrm>
            <a:off x="11089104" y="256405"/>
            <a:ext cx="854487" cy="8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96005"/>
      </p:ext>
    </p:extLst>
  </p:cSld>
  <p:clrMapOvr>
    <a:masterClrMapping/>
  </p:clrMapOvr>
  <p:transition spd="slow">
    <p:wipe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ondo púrpura futurista abstracto con líneas brillantes | Vector Gratis">
            <a:extLst>
              <a:ext uri="{FF2B5EF4-FFF2-40B4-BE49-F238E27FC236}">
                <a16:creationId xmlns:a16="http://schemas.microsoft.com/office/drawing/2014/main" id="{AE9E4D4B-84AB-254D-ACF3-5D4E27477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5186" y="-18451"/>
            <a:ext cx="12442371" cy="707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8D54461-090C-BC4B-A07E-3A1E8397038A}"/>
              </a:ext>
            </a:extLst>
          </p:cNvPr>
          <p:cNvSpPr/>
          <p:nvPr/>
        </p:nvSpPr>
        <p:spPr>
          <a:xfrm>
            <a:off x="7501989" y="177574"/>
            <a:ext cx="4128759" cy="923201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399" b="1" dirty="0" err="1">
                <a:ln w="0">
                  <a:noFill/>
                </a:ln>
                <a:solidFill>
                  <a:schemeClr val="bg1"/>
                </a:solidFill>
                <a:effectLst>
                  <a:glow rad="228600">
                    <a:srgbClr val="7030A0">
                      <a:alpha val="40000"/>
                    </a:srgb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Antecedentes</a:t>
            </a:r>
            <a:endParaRPr lang="en-US" sz="5399" b="1" dirty="0">
              <a:ln w="0">
                <a:noFill/>
              </a:ln>
              <a:solidFill>
                <a:schemeClr val="bg1"/>
              </a:solidFill>
              <a:effectLst>
                <a:glow rad="228600">
                  <a:srgbClr val="7030A0">
                    <a:alpha val="40000"/>
                  </a:srgb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E29AE3-019E-DB4F-BB2F-23F244E212D2}"/>
              </a:ext>
            </a:extLst>
          </p:cNvPr>
          <p:cNvSpPr txBox="1"/>
          <p:nvPr/>
        </p:nvSpPr>
        <p:spPr>
          <a:xfrm>
            <a:off x="152400" y="1407201"/>
            <a:ext cx="5725885" cy="4262705"/>
          </a:xfrm>
          <a:prstGeom prst="rect">
            <a:avLst/>
          </a:prstGeom>
          <a:solidFill>
            <a:srgbClr val="7030A0">
              <a:alpha val="13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31" indent="-285731" algn="just">
              <a:buFont typeface="Arial" panose="020B0604020202020204" pitchFamily="34" charset="0"/>
              <a:buChar char="•"/>
            </a:pPr>
            <a:r>
              <a:rPr lang="en-US" sz="2700" dirty="0" err="1">
                <a:solidFill>
                  <a:schemeClr val="bg1"/>
                </a:solidFill>
              </a:rPr>
              <a:t>Comteco</a:t>
            </a:r>
            <a:r>
              <a:rPr lang="en-US" sz="2700" dirty="0">
                <a:solidFill>
                  <a:schemeClr val="bg1"/>
                </a:solidFill>
              </a:rPr>
              <a:t> RL (La </a:t>
            </a:r>
            <a:r>
              <a:rPr lang="en-US" sz="2700" dirty="0" err="1">
                <a:solidFill>
                  <a:schemeClr val="bg1"/>
                </a:solidFill>
              </a:rPr>
              <a:t>cooperativa</a:t>
            </a:r>
            <a:r>
              <a:rPr lang="en-US" sz="2700" dirty="0">
                <a:solidFill>
                  <a:schemeClr val="bg1"/>
                </a:solidFill>
              </a:rPr>
              <a:t> </a:t>
            </a:r>
            <a:r>
              <a:rPr lang="en-US" sz="2700" dirty="0" err="1">
                <a:solidFill>
                  <a:schemeClr val="bg1"/>
                </a:solidFill>
              </a:rPr>
              <a:t>Mixta</a:t>
            </a:r>
            <a:r>
              <a:rPr lang="en-US" sz="2700" dirty="0">
                <a:solidFill>
                  <a:schemeClr val="bg1"/>
                </a:solidFill>
              </a:rPr>
              <a:t> de </a:t>
            </a:r>
            <a:r>
              <a:rPr lang="en-US" sz="2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Teléfonos</a:t>
            </a:r>
            <a:r>
              <a:rPr lang="en-US" sz="2700" dirty="0">
                <a:solidFill>
                  <a:schemeClr val="bg1"/>
                </a:solidFill>
              </a:rPr>
              <a:t> Cochabamba </a:t>
            </a:r>
            <a:r>
              <a:rPr lang="en-US" sz="2700" dirty="0" err="1">
                <a:solidFill>
                  <a:schemeClr val="bg1"/>
                </a:solidFill>
              </a:rPr>
              <a:t>Limitada</a:t>
            </a:r>
            <a:r>
              <a:rPr lang="en-US" sz="2700" dirty="0">
                <a:solidFill>
                  <a:schemeClr val="bg1"/>
                </a:solidFill>
              </a:rPr>
              <a:t> ).</a:t>
            </a:r>
          </a:p>
          <a:p>
            <a:pPr marL="285731" indent="-285731" algn="just">
              <a:buFont typeface="Arial" panose="020B0604020202020204" pitchFamily="34" charset="0"/>
              <a:buChar char="•"/>
            </a:pPr>
            <a:r>
              <a:rPr lang="en-US" sz="2700" dirty="0" err="1">
                <a:solidFill>
                  <a:schemeClr val="bg1"/>
                </a:solidFill>
              </a:rPr>
              <a:t>Ubicada</a:t>
            </a:r>
            <a:r>
              <a:rPr lang="en-US" sz="2700" dirty="0">
                <a:solidFill>
                  <a:schemeClr val="bg1"/>
                </a:solidFill>
              </a:rPr>
              <a:t> </a:t>
            </a:r>
            <a:r>
              <a:rPr lang="en-US" sz="2700" dirty="0" err="1">
                <a:solidFill>
                  <a:schemeClr val="bg1"/>
                </a:solidFill>
              </a:rPr>
              <a:t>en</a:t>
            </a:r>
            <a:r>
              <a:rPr lang="en-US" sz="2700" dirty="0">
                <a:solidFill>
                  <a:schemeClr val="bg1"/>
                </a:solidFill>
              </a:rPr>
              <a:t> el Prado: Av. </a:t>
            </a:r>
            <a:r>
              <a:rPr lang="en-US" sz="2700" dirty="0" err="1">
                <a:solidFill>
                  <a:schemeClr val="bg1"/>
                </a:solidFill>
              </a:rPr>
              <a:t>Ballivián</a:t>
            </a:r>
            <a:r>
              <a:rPr lang="en-US" sz="2700" dirty="0">
                <a:solidFill>
                  <a:schemeClr val="bg1"/>
                </a:solidFill>
              </a:rPr>
              <a:t> Esq. La Paz </a:t>
            </a:r>
            <a:r>
              <a:rPr lang="en-US" sz="2700" dirty="0" err="1">
                <a:solidFill>
                  <a:schemeClr val="bg1"/>
                </a:solidFill>
              </a:rPr>
              <a:t>Nro</a:t>
            </a:r>
            <a:r>
              <a:rPr lang="en-US" sz="2700" dirty="0">
                <a:solidFill>
                  <a:schemeClr val="bg1"/>
                </a:solidFill>
              </a:rPr>
              <a:t>. 703.  </a:t>
            </a:r>
          </a:p>
          <a:p>
            <a:pPr marL="285731" indent="-285731" algn="just">
              <a:buFont typeface="Arial" panose="020B0604020202020204" pitchFamily="34" charset="0"/>
              <a:buChar char="•"/>
            </a:pPr>
            <a:r>
              <a:rPr lang="en-US" sz="2700" dirty="0" err="1">
                <a:solidFill>
                  <a:schemeClr val="bg1"/>
                </a:solidFill>
              </a:rPr>
              <a:t>Comteco</a:t>
            </a:r>
            <a:r>
              <a:rPr lang="en-US" sz="2700" dirty="0">
                <a:solidFill>
                  <a:schemeClr val="bg1"/>
                </a:solidFill>
              </a:rPr>
              <a:t> </a:t>
            </a:r>
            <a:r>
              <a:rPr lang="en-US" sz="2700" dirty="0" err="1">
                <a:solidFill>
                  <a:schemeClr val="bg1"/>
                </a:solidFill>
              </a:rPr>
              <a:t>contaba</a:t>
            </a:r>
            <a:r>
              <a:rPr lang="en-US" sz="2700" dirty="0">
                <a:solidFill>
                  <a:schemeClr val="bg1"/>
                </a:solidFill>
              </a:rPr>
              <a:t> con </a:t>
            </a:r>
            <a:r>
              <a:rPr lang="en-US" sz="2700" dirty="0" err="1">
                <a:solidFill>
                  <a:schemeClr val="bg1"/>
                </a:solidFill>
              </a:rPr>
              <a:t>cierta</a:t>
            </a:r>
            <a:r>
              <a:rPr lang="en-US" sz="2700" dirty="0">
                <a:solidFill>
                  <a:schemeClr val="bg1"/>
                </a:solidFill>
              </a:rPr>
              <a:t> </a:t>
            </a:r>
            <a:r>
              <a:rPr lang="en-US" sz="2700" dirty="0" err="1">
                <a:solidFill>
                  <a:schemeClr val="bg1"/>
                </a:solidFill>
              </a:rPr>
              <a:t>cantidad</a:t>
            </a:r>
            <a:r>
              <a:rPr lang="en-US" sz="2700" dirty="0">
                <a:solidFill>
                  <a:schemeClr val="bg1"/>
                </a:solidFill>
              </a:rPr>
              <a:t> de </a:t>
            </a:r>
            <a:r>
              <a:rPr lang="en-US" sz="2700" dirty="0" err="1">
                <a:solidFill>
                  <a:schemeClr val="bg1"/>
                </a:solidFill>
              </a:rPr>
              <a:t>socios</a:t>
            </a:r>
            <a:r>
              <a:rPr lang="en-US" sz="2700" dirty="0">
                <a:solidFill>
                  <a:schemeClr val="bg1"/>
                </a:solidFill>
              </a:rPr>
              <a:t> .</a:t>
            </a:r>
          </a:p>
          <a:p>
            <a:pPr marL="285731" indent="-285731" algn="just">
              <a:buFont typeface="Arial" panose="020B0604020202020204" pitchFamily="34" charset="0"/>
              <a:buChar char="•"/>
            </a:pPr>
            <a:r>
              <a:rPr lang="en-US" sz="2700" dirty="0" err="1">
                <a:solidFill>
                  <a:schemeClr val="bg1"/>
                </a:solidFill>
              </a:rPr>
              <a:t>Comteco</a:t>
            </a:r>
            <a:r>
              <a:rPr lang="en-US" sz="2700" dirty="0">
                <a:solidFill>
                  <a:schemeClr val="bg1"/>
                </a:solidFill>
              </a:rPr>
              <a:t> </a:t>
            </a:r>
            <a:r>
              <a:rPr lang="en-US" sz="2700" dirty="0" err="1">
                <a:solidFill>
                  <a:schemeClr val="bg1"/>
                </a:solidFill>
              </a:rPr>
              <a:t>fue</a:t>
            </a:r>
            <a:r>
              <a:rPr lang="en-US" sz="2700" dirty="0">
                <a:solidFill>
                  <a:schemeClr val="bg1"/>
                </a:solidFill>
              </a:rPr>
              <a:t> </a:t>
            </a:r>
            <a:r>
              <a:rPr lang="en-US" sz="2700" dirty="0" err="1">
                <a:solidFill>
                  <a:schemeClr val="bg1"/>
                </a:solidFill>
              </a:rPr>
              <a:t>creciendo</a:t>
            </a:r>
            <a:r>
              <a:rPr lang="en-US" sz="2700" dirty="0">
                <a:solidFill>
                  <a:schemeClr val="bg1"/>
                </a:solidFill>
              </a:rPr>
              <a:t> </a:t>
            </a:r>
            <a:r>
              <a:rPr lang="en-US" sz="2700" dirty="0" err="1">
                <a:solidFill>
                  <a:schemeClr val="bg1"/>
                </a:solidFill>
              </a:rPr>
              <a:t>en</a:t>
            </a:r>
            <a:r>
              <a:rPr lang="en-US" sz="2700" dirty="0">
                <a:solidFill>
                  <a:schemeClr val="bg1"/>
                </a:solidFill>
              </a:rPr>
              <a:t> </a:t>
            </a:r>
            <a:r>
              <a:rPr lang="en-US" sz="2700" dirty="0" err="1">
                <a:solidFill>
                  <a:schemeClr val="bg1"/>
                </a:solidFill>
              </a:rPr>
              <a:t>numeros</a:t>
            </a:r>
            <a:r>
              <a:rPr lang="en-US" sz="2700" dirty="0">
                <a:solidFill>
                  <a:schemeClr val="bg1"/>
                </a:solidFill>
              </a:rPr>
              <a:t> de </a:t>
            </a:r>
            <a:r>
              <a:rPr lang="en-US" sz="2700" dirty="0" err="1">
                <a:solidFill>
                  <a:schemeClr val="bg1"/>
                </a:solidFill>
              </a:rPr>
              <a:t>socios</a:t>
            </a:r>
            <a:r>
              <a:rPr lang="en-US" sz="2700" dirty="0">
                <a:solidFill>
                  <a:schemeClr val="bg1"/>
                </a:solidFill>
              </a:rPr>
              <a:t> </a:t>
            </a:r>
            <a:r>
              <a:rPr lang="en-US" sz="2700" dirty="0" err="1">
                <a:solidFill>
                  <a:schemeClr val="bg1"/>
                </a:solidFill>
              </a:rPr>
              <a:t>empleados</a:t>
            </a:r>
            <a:r>
              <a:rPr lang="en-US" sz="2700" dirty="0">
                <a:solidFill>
                  <a:schemeClr val="bg1"/>
                </a:solidFill>
              </a:rPr>
              <a:t> y </a:t>
            </a:r>
            <a:r>
              <a:rPr lang="en-US" sz="2700" dirty="0" err="1">
                <a:solidFill>
                  <a:schemeClr val="bg1"/>
                </a:solidFill>
              </a:rPr>
              <a:t>ejecutivos</a:t>
            </a:r>
            <a:r>
              <a:rPr lang="en-US" sz="2700" dirty="0">
                <a:solidFill>
                  <a:schemeClr val="bg1"/>
                </a:solidFill>
              </a:rPr>
              <a:t>.</a:t>
            </a:r>
          </a:p>
          <a:p>
            <a:pPr marL="285731" indent="-285731" algn="just"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/>
                </a:solidFill>
              </a:rPr>
              <a:t>150.000 </a:t>
            </a:r>
            <a:r>
              <a:rPr lang="en-US" sz="2700" dirty="0" err="1">
                <a:solidFill>
                  <a:schemeClr val="bg1"/>
                </a:solidFill>
              </a:rPr>
              <a:t>socios</a:t>
            </a:r>
            <a:r>
              <a:rPr lang="en-US" sz="2700" dirty="0">
                <a:solidFill>
                  <a:schemeClr val="bg1"/>
                </a:solidFill>
              </a:rPr>
              <a:t> y mas de 2000 </a:t>
            </a:r>
            <a:r>
              <a:rPr lang="en-US" sz="2700" dirty="0" err="1">
                <a:solidFill>
                  <a:schemeClr val="bg1"/>
                </a:solidFill>
              </a:rPr>
              <a:t>empleados</a:t>
            </a:r>
            <a:r>
              <a:rPr lang="en-US" sz="2700" dirty="0">
                <a:solidFill>
                  <a:schemeClr val="bg1"/>
                </a:solidFill>
              </a:rPr>
              <a:t>.</a:t>
            </a:r>
            <a:r>
              <a:rPr lang="en-US" sz="2800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2050" name="Picture 2" descr="Comteco | comteco">
            <a:extLst>
              <a:ext uri="{FF2B5EF4-FFF2-40B4-BE49-F238E27FC236}">
                <a16:creationId xmlns:a16="http://schemas.microsoft.com/office/drawing/2014/main" id="{D3014254-361E-414B-A36D-8EF5BCA40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286" y="1558020"/>
            <a:ext cx="5856314" cy="4401205"/>
          </a:xfrm>
          <a:prstGeom prst="rect">
            <a:avLst/>
          </a:prstGeom>
          <a:ln w="12700">
            <a:solidFill>
              <a:srgbClr val="7030A0"/>
            </a:solidFill>
          </a:ln>
          <a:effectLst>
            <a:glow rad="228600">
              <a:srgbClr val="7030A0">
                <a:alpha val="40000"/>
              </a:srgbClr>
            </a:glow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F7D16A-A16D-7E4A-BB9C-60C69C0ABD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56" t="5658" r="10025" b="12851"/>
          <a:stretch/>
        </p:blipFill>
        <p:spPr>
          <a:xfrm>
            <a:off x="11337513" y="6014160"/>
            <a:ext cx="854487" cy="8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07409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" name="Picture 10" descr="Fondo abstracto grunge amarillo brillante vector gratuito">
            <a:extLst>
              <a:ext uri="{FF2B5EF4-FFF2-40B4-BE49-F238E27FC236}">
                <a16:creationId xmlns:a16="http://schemas.microsoft.com/office/drawing/2014/main" id="{5577615D-DB0C-1945-ADA5-234A3EC04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9681"/>
            <a:ext cx="12192000" cy="685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24BBF1-39E4-7548-B355-5CF923EA4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1377" y="38807"/>
            <a:ext cx="7549243" cy="1325563"/>
          </a:xfr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4800" dirty="0" err="1">
                <a:ln w="0">
                  <a:solidFill>
                    <a:srgbClr val="0070C0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Herramientas</a:t>
            </a:r>
            <a:r>
              <a:rPr lang="en-US" sz="4800" dirty="0">
                <a:ln w="0">
                  <a:solidFill>
                    <a:srgbClr val="0070C0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de </a:t>
            </a:r>
            <a:r>
              <a:rPr lang="en-US" sz="4800" dirty="0" err="1">
                <a:ln w="0">
                  <a:solidFill>
                    <a:srgbClr val="0070C0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lenguajes</a:t>
            </a:r>
            <a:r>
              <a:rPr lang="en-US" sz="4800" dirty="0">
                <a:ln w="0">
                  <a:solidFill>
                    <a:srgbClr val="0070C0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</p:txBody>
      </p:sp>
      <p:pic>
        <p:nvPicPr>
          <p:cNvPr id="4" name="Picture 6" descr="JavaScript - Wikipedia, la enciclopedia libre">
            <a:extLst>
              <a:ext uri="{FF2B5EF4-FFF2-40B4-BE49-F238E27FC236}">
                <a16:creationId xmlns:a16="http://schemas.microsoft.com/office/drawing/2014/main" id="{B75C7102-67BA-024C-AA88-7D75B238A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393" y="3913928"/>
            <a:ext cx="2596955" cy="238098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D8BE57B-295D-3848-B88D-C4DB4842B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460" y="1272549"/>
            <a:ext cx="3341663" cy="2117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2C2DACA2-C819-A148-B757-37F74933C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47" y="3989041"/>
            <a:ext cx="2806761" cy="263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Diferencia entre id y clase en CSS / Tecnología | La diferencia entre  objetos y términos similares.">
            <a:extLst>
              <a:ext uri="{FF2B5EF4-FFF2-40B4-BE49-F238E27FC236}">
                <a16:creationId xmlns:a16="http://schemas.microsoft.com/office/drawing/2014/main" id="{D28F12CC-0A1D-6A4B-9AA9-C75FEE113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090" y="1100245"/>
            <a:ext cx="2062093" cy="255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Programador PHP - The Block Learning">
            <a:extLst>
              <a:ext uri="{FF2B5EF4-FFF2-40B4-BE49-F238E27FC236}">
                <a16:creationId xmlns:a16="http://schemas.microsoft.com/office/drawing/2014/main" id="{B94E73E5-FA8C-9844-B25D-9F77B1D8C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457" y="1619167"/>
            <a:ext cx="3923127" cy="381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03C0CB-F03B-D746-B9A8-0ED270D140F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456" t="5658" r="10025" b="12851"/>
          <a:stretch/>
        </p:blipFill>
        <p:spPr>
          <a:xfrm>
            <a:off x="11089104" y="256405"/>
            <a:ext cx="854487" cy="8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470542"/>
      </p:ext>
    </p:extLst>
  </p:cSld>
  <p:clrMapOvr>
    <a:masterClrMapping/>
  </p:clrMapOvr>
  <p:transition spd="slow">
    <p:wipe dir="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6FA4E4-4ACC-6041-8E1D-08D6ED69F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7566" y="-71846"/>
            <a:ext cx="12427132" cy="70016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D38F17-EF9F-9042-BDD7-22F37BD84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443" y="171452"/>
            <a:ext cx="10515600" cy="1325563"/>
          </a:xfrm>
        </p:spPr>
        <p:txBody>
          <a:bodyPr/>
          <a:lstStyle/>
          <a:p>
            <a:pPr algn="ctr"/>
            <a:r>
              <a:rPr lang="en-US" b="1" dirty="0" err="1">
                <a:ln w="2857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Herramientas</a:t>
            </a:r>
            <a:r>
              <a:rPr lang="en-US" b="1" dirty="0">
                <a:ln w="2857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de </a:t>
            </a:r>
            <a:r>
              <a:rPr lang="en-US" b="1" dirty="0" err="1">
                <a:ln w="2857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depuración</a:t>
            </a:r>
            <a:endParaRPr lang="en-US" b="1" dirty="0">
              <a:ln w="2857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7192" name="Picture 24" descr="Google Chrome 84.0.4147.89 Offline - Ultima versión disponible del  navegador de Google | AccionGlobalXSoft - Tu blog de software y tutoriales  de Windows y Linux">
            <a:extLst>
              <a:ext uri="{FF2B5EF4-FFF2-40B4-BE49-F238E27FC236}">
                <a16:creationId xmlns:a16="http://schemas.microsoft.com/office/drawing/2014/main" id="{5C434863-78EE-9E43-8904-2D02F2C0A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243" y="1977951"/>
            <a:ext cx="4064000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919EFA-3415-6848-8554-247E157D4B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56" t="5658" r="10025" b="12851"/>
          <a:stretch/>
        </p:blipFill>
        <p:spPr>
          <a:xfrm>
            <a:off x="11125367" y="5790746"/>
            <a:ext cx="854487" cy="8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301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Fondo pintado a mano en azul degradado vector gratuito">
            <a:extLst>
              <a:ext uri="{FF2B5EF4-FFF2-40B4-BE49-F238E27FC236}">
                <a16:creationId xmlns:a16="http://schemas.microsoft.com/office/drawing/2014/main" id="{03C52849-B2E7-2744-9AC4-B8761F151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673" y="-133237"/>
            <a:ext cx="12553043" cy="712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F92621-691F-BF45-B779-1A6026900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8747"/>
            <a:ext cx="10515600" cy="1325563"/>
          </a:xfrm>
        </p:spPr>
        <p:txBody>
          <a:bodyPr>
            <a:normAutofit/>
          </a:bodyPr>
          <a:lstStyle/>
          <a:p>
            <a:pPr algn="r"/>
            <a:r>
              <a:rPr lang="en-US" b="1" dirty="0" err="1">
                <a:ln w="19050">
                  <a:solidFill>
                    <a:schemeClr val="bg2"/>
                  </a:solidFill>
                  <a:prstDash val="solid"/>
                </a:ln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</a:rPr>
              <a:t>Herramientas</a:t>
            </a:r>
            <a:r>
              <a:rPr lang="en-US" b="1" dirty="0">
                <a:ln w="19050">
                  <a:solidFill>
                    <a:schemeClr val="bg2"/>
                  </a:solidFill>
                  <a:prstDash val="solid"/>
                </a:ln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</a:rPr>
              <a:t> de </a:t>
            </a:r>
            <a:r>
              <a:rPr lang="en-US" b="1" dirty="0" err="1">
                <a:ln w="19050">
                  <a:solidFill>
                    <a:schemeClr val="bg2"/>
                  </a:solidFill>
                  <a:prstDash val="solid"/>
                </a:ln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</a:rPr>
              <a:t>diseño</a:t>
            </a:r>
            <a:r>
              <a:rPr lang="en-US" b="1" dirty="0">
                <a:ln w="19050">
                  <a:solidFill>
                    <a:schemeClr val="bg2"/>
                  </a:solidFill>
                  <a:prstDash val="solid"/>
                </a:ln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</a:rPr>
              <a:t> del Software </a:t>
            </a:r>
          </a:p>
        </p:txBody>
      </p:sp>
      <p:pic>
        <p:nvPicPr>
          <p:cNvPr id="14338" name="Picture 2" descr="Adobe Photoshop - Wikipedia, la enciclopedia libre">
            <a:extLst>
              <a:ext uri="{FF2B5EF4-FFF2-40B4-BE49-F238E27FC236}">
                <a16:creationId xmlns:a16="http://schemas.microsoft.com/office/drawing/2014/main" id="{12D00401-35FB-414C-A0DA-B7DFD1B75C4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19548" y="1858509"/>
            <a:ext cx="4033063" cy="393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Telestream Press Kit">
            <a:extLst>
              <a:ext uri="{FF2B5EF4-FFF2-40B4-BE49-F238E27FC236}">
                <a16:creationId xmlns:a16="http://schemas.microsoft.com/office/drawing/2014/main" id="{C81AE383-4DB7-1D4F-B220-634FB4B093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09"/>
          <a:stretch/>
        </p:blipFill>
        <p:spPr bwMode="auto">
          <a:xfrm>
            <a:off x="639389" y="1858509"/>
            <a:ext cx="560402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E60BF1-1F7B-5D43-B62E-64A51A198F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56" t="5658" r="10025" b="12851"/>
          <a:stretch/>
        </p:blipFill>
        <p:spPr>
          <a:xfrm>
            <a:off x="11125367" y="5790746"/>
            <a:ext cx="854487" cy="8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699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EAD359-C6F4-BC4C-AEB5-FD869062C7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8" t="4445"/>
          <a:stretch/>
        </p:blipFill>
        <p:spPr>
          <a:xfrm>
            <a:off x="2837488" y="152400"/>
            <a:ext cx="6517024" cy="6553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FF1125E-C863-0844-935B-F5ECE9FB6E05}"/>
              </a:ext>
            </a:extLst>
          </p:cNvPr>
          <p:cNvSpPr/>
          <p:nvPr/>
        </p:nvSpPr>
        <p:spPr>
          <a:xfrm>
            <a:off x="4038600" y="4999334"/>
            <a:ext cx="411480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959644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Vector Premium | Rayas púrpuras del rosa abstracto del gradiente en fondo  rosado púrpura oscuro del gradiente">
            <a:extLst>
              <a:ext uri="{FF2B5EF4-FFF2-40B4-BE49-F238E27FC236}">
                <a16:creationId xmlns:a16="http://schemas.microsoft.com/office/drawing/2014/main" id="{5949C491-0BEB-094D-ADDE-3A4562AED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5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B0CB77-970E-0241-B04D-92BBE0E3A361}"/>
              </a:ext>
            </a:extLst>
          </p:cNvPr>
          <p:cNvSpPr txBox="1"/>
          <p:nvPr/>
        </p:nvSpPr>
        <p:spPr>
          <a:xfrm>
            <a:off x="568037" y="1879561"/>
            <a:ext cx="5153890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31" indent="-285731" algn="just"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/>
                </a:solidFill>
              </a:rPr>
              <a:t>Los </a:t>
            </a:r>
            <a:r>
              <a:rPr lang="en-US" sz="2700" dirty="0" err="1">
                <a:solidFill>
                  <a:schemeClr val="bg1"/>
                </a:solidFill>
              </a:rPr>
              <a:t>socios</a:t>
            </a:r>
            <a:r>
              <a:rPr lang="en-US" sz="2700" dirty="0">
                <a:solidFill>
                  <a:schemeClr val="bg1"/>
                </a:solidFill>
              </a:rPr>
              <a:t>, </a:t>
            </a:r>
            <a:r>
              <a:rPr lang="en-US" sz="2700" dirty="0" err="1">
                <a:solidFill>
                  <a:schemeClr val="bg1"/>
                </a:solidFill>
              </a:rPr>
              <a:t>empleados</a:t>
            </a:r>
            <a:r>
              <a:rPr lang="en-US" sz="2700" dirty="0">
                <a:solidFill>
                  <a:schemeClr val="bg1"/>
                </a:solidFill>
              </a:rPr>
              <a:t>, </a:t>
            </a:r>
            <a:r>
              <a:rPr lang="en-US" sz="2700" dirty="0" err="1">
                <a:solidFill>
                  <a:schemeClr val="bg1"/>
                </a:solidFill>
              </a:rPr>
              <a:t>visitantes</a:t>
            </a:r>
            <a:r>
              <a:rPr lang="en-US" sz="2700" dirty="0">
                <a:solidFill>
                  <a:schemeClr val="bg1"/>
                </a:solidFill>
              </a:rPr>
              <a:t> </a:t>
            </a:r>
            <a:r>
              <a:rPr lang="en-US" sz="2700" dirty="0" err="1">
                <a:solidFill>
                  <a:schemeClr val="bg1"/>
                </a:solidFill>
              </a:rPr>
              <a:t>visitan</a:t>
            </a:r>
            <a:r>
              <a:rPr lang="en-US" sz="2700" dirty="0">
                <a:solidFill>
                  <a:schemeClr val="bg1"/>
                </a:solidFill>
              </a:rPr>
              <a:t> </a:t>
            </a:r>
            <a:r>
              <a:rPr lang="en-US" sz="2700" dirty="0" err="1">
                <a:solidFill>
                  <a:schemeClr val="bg1"/>
                </a:solidFill>
              </a:rPr>
              <a:t>diariamente</a:t>
            </a:r>
            <a:r>
              <a:rPr lang="en-US" sz="2700" dirty="0">
                <a:solidFill>
                  <a:schemeClr val="bg1"/>
                </a:solidFill>
              </a:rPr>
              <a:t>.</a:t>
            </a:r>
          </a:p>
          <a:p>
            <a:pPr marL="285731" indent="-285731" algn="just">
              <a:buFont typeface="Arial" panose="020B0604020202020204" pitchFamily="34" charset="0"/>
              <a:buChar char="•"/>
            </a:pPr>
            <a:r>
              <a:rPr lang="en-US" sz="2700" dirty="0" err="1">
                <a:solidFill>
                  <a:schemeClr val="bg1"/>
                </a:solidFill>
              </a:rPr>
              <a:t>Departamentos</a:t>
            </a:r>
            <a:r>
              <a:rPr lang="en-US" sz="2700" dirty="0">
                <a:solidFill>
                  <a:schemeClr val="bg1"/>
                </a:solidFill>
              </a:rPr>
              <a:t> de </a:t>
            </a:r>
            <a:r>
              <a:rPr lang="en-US" sz="2700" dirty="0" err="1">
                <a:solidFill>
                  <a:schemeClr val="bg1"/>
                </a:solidFill>
              </a:rPr>
              <a:t>atencion</a:t>
            </a:r>
            <a:r>
              <a:rPr lang="en-US" sz="2700" dirty="0">
                <a:solidFill>
                  <a:schemeClr val="bg1"/>
                </a:solidFill>
              </a:rPr>
              <a:t> al </a:t>
            </a:r>
            <a:r>
              <a:rPr lang="en-US" sz="2700" dirty="0" err="1">
                <a:solidFill>
                  <a:schemeClr val="bg1"/>
                </a:solidFill>
              </a:rPr>
              <a:t>cliente</a:t>
            </a:r>
            <a:r>
              <a:rPr lang="en-US" sz="2700" dirty="0">
                <a:solidFill>
                  <a:schemeClr val="bg1"/>
                </a:solidFill>
              </a:rPr>
              <a:t>  </a:t>
            </a:r>
            <a:r>
              <a:rPr lang="en-US" sz="2700" dirty="0" err="1">
                <a:solidFill>
                  <a:schemeClr val="bg1"/>
                </a:solidFill>
              </a:rPr>
              <a:t>como</a:t>
            </a:r>
            <a:r>
              <a:rPr lang="en-US" sz="2700" dirty="0">
                <a:solidFill>
                  <a:schemeClr val="bg1"/>
                </a:solidFill>
              </a:rPr>
              <a:t> </a:t>
            </a:r>
            <a:r>
              <a:rPr lang="en-US" sz="2700" dirty="0" err="1">
                <a:solidFill>
                  <a:schemeClr val="bg1"/>
                </a:solidFill>
              </a:rPr>
              <a:t>áreas</a:t>
            </a:r>
            <a:r>
              <a:rPr lang="en-US" sz="2700" dirty="0">
                <a:solidFill>
                  <a:schemeClr val="bg1"/>
                </a:solidFill>
              </a:rPr>
              <a:t> </a:t>
            </a:r>
            <a:r>
              <a:rPr lang="en-US" sz="2700" dirty="0" err="1">
                <a:solidFill>
                  <a:schemeClr val="bg1"/>
                </a:solidFill>
              </a:rPr>
              <a:t>tecnicas</a:t>
            </a:r>
            <a:r>
              <a:rPr lang="en-US" sz="2700" dirty="0">
                <a:solidFill>
                  <a:schemeClr val="bg1"/>
                </a:solidFill>
              </a:rPr>
              <a:t> de </a:t>
            </a:r>
            <a:r>
              <a:rPr lang="en-US" sz="2700" dirty="0" err="1">
                <a:solidFill>
                  <a:schemeClr val="bg1"/>
                </a:solidFill>
              </a:rPr>
              <a:t>cordinacion</a:t>
            </a:r>
            <a:r>
              <a:rPr lang="en-US" sz="2700" dirty="0">
                <a:solidFill>
                  <a:schemeClr val="bg1"/>
                </a:solidFill>
              </a:rPr>
              <a:t> </a:t>
            </a:r>
            <a:r>
              <a:rPr lang="en-US" sz="2700" dirty="0" err="1">
                <a:solidFill>
                  <a:schemeClr val="bg1"/>
                </a:solidFill>
              </a:rPr>
              <a:t>laboral</a:t>
            </a:r>
            <a:r>
              <a:rPr lang="en-US" sz="2700" dirty="0">
                <a:solidFill>
                  <a:schemeClr val="bg1"/>
                </a:solidFill>
              </a:rPr>
              <a:t> .</a:t>
            </a:r>
          </a:p>
          <a:p>
            <a:pPr marL="285731" indent="-285731" algn="just"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/>
                </a:solidFill>
              </a:rPr>
              <a:t>Los </a:t>
            </a:r>
            <a:r>
              <a:rPr lang="en-US" sz="2700" dirty="0" err="1">
                <a:solidFill>
                  <a:schemeClr val="bg1"/>
                </a:solidFill>
              </a:rPr>
              <a:t>visitantes</a:t>
            </a:r>
            <a:r>
              <a:rPr lang="en-US" sz="2700" dirty="0">
                <a:solidFill>
                  <a:schemeClr val="bg1"/>
                </a:solidFill>
              </a:rPr>
              <a:t> </a:t>
            </a:r>
            <a:r>
              <a:rPr lang="en-US" sz="2700" dirty="0" err="1">
                <a:solidFill>
                  <a:schemeClr val="bg1"/>
                </a:solidFill>
              </a:rPr>
              <a:t>deben</a:t>
            </a:r>
            <a:r>
              <a:rPr lang="en-US" sz="2700" dirty="0">
                <a:solidFill>
                  <a:schemeClr val="bg1"/>
                </a:solidFill>
              </a:rPr>
              <a:t> ser </a:t>
            </a:r>
            <a:r>
              <a:rPr lang="en-US" sz="2700" dirty="0" err="1">
                <a:solidFill>
                  <a:schemeClr val="bg1"/>
                </a:solidFill>
              </a:rPr>
              <a:t>registrados</a:t>
            </a:r>
            <a:r>
              <a:rPr lang="en-US" sz="2700" dirty="0">
                <a:solidFill>
                  <a:schemeClr val="bg1"/>
                </a:solidFill>
              </a:rPr>
              <a:t> al </a:t>
            </a:r>
            <a:r>
              <a:rPr lang="en-US" sz="2700" dirty="0" err="1">
                <a:solidFill>
                  <a:schemeClr val="bg1"/>
                </a:solidFill>
              </a:rPr>
              <a:t>momento</a:t>
            </a:r>
            <a:r>
              <a:rPr lang="en-US" sz="2700" dirty="0">
                <a:solidFill>
                  <a:schemeClr val="bg1"/>
                </a:solidFill>
              </a:rPr>
              <a:t> de </a:t>
            </a:r>
            <a:r>
              <a:rPr lang="en-US" sz="2700" dirty="0" err="1">
                <a:solidFill>
                  <a:schemeClr val="bg1"/>
                </a:solidFill>
              </a:rPr>
              <a:t>ingresar</a:t>
            </a:r>
            <a:r>
              <a:rPr lang="en-US" sz="2700" dirty="0">
                <a:solidFill>
                  <a:schemeClr val="bg1"/>
                </a:solidFill>
              </a:rPr>
              <a:t> y </a:t>
            </a:r>
            <a:r>
              <a:rPr lang="en-US" sz="2700" dirty="0" err="1">
                <a:solidFill>
                  <a:schemeClr val="bg1"/>
                </a:solidFill>
              </a:rPr>
              <a:t>salir</a:t>
            </a:r>
            <a:r>
              <a:rPr lang="en-US" sz="2700" dirty="0">
                <a:solidFill>
                  <a:schemeClr val="bg1"/>
                </a:solidFill>
              </a:rPr>
              <a:t>. </a:t>
            </a:r>
            <a:r>
              <a:rPr lang="en-US" sz="2700" dirty="0" err="1">
                <a:solidFill>
                  <a:schemeClr val="bg1"/>
                </a:solidFill>
              </a:rPr>
              <a:t>En</a:t>
            </a:r>
            <a:r>
              <a:rPr lang="en-US" sz="2700" dirty="0">
                <a:solidFill>
                  <a:schemeClr val="bg1"/>
                </a:solidFill>
              </a:rPr>
              <a:t> los </a:t>
            </a:r>
            <a:r>
              <a:rPr lang="en-US" sz="2700" dirty="0" err="1">
                <a:solidFill>
                  <a:schemeClr val="bg1"/>
                </a:solidFill>
              </a:rPr>
              <a:t>libros</a:t>
            </a:r>
            <a:r>
              <a:rPr lang="en-US" sz="2700" dirty="0">
                <a:solidFill>
                  <a:schemeClr val="bg1"/>
                </a:solidFill>
              </a:rPr>
              <a:t> de </a:t>
            </a:r>
            <a:r>
              <a:rPr lang="en-US" sz="2700" dirty="0" err="1">
                <a:solidFill>
                  <a:schemeClr val="bg1"/>
                </a:solidFill>
              </a:rPr>
              <a:t>registros</a:t>
            </a:r>
            <a:r>
              <a:rPr lang="en-US" sz="27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074" name="Picture 2" descr="Pago de servicios | Cooperativa de Ahorro y Crédito Abierta Loyola Ltda">
            <a:extLst>
              <a:ext uri="{FF2B5EF4-FFF2-40B4-BE49-F238E27FC236}">
                <a16:creationId xmlns:a16="http://schemas.microsoft.com/office/drawing/2014/main" id="{FAEE1913-718F-1F40-B8FB-9FBEA0173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3" y="203300"/>
            <a:ext cx="4613560" cy="167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omteco | comteco">
            <a:extLst>
              <a:ext uri="{FF2B5EF4-FFF2-40B4-BE49-F238E27FC236}">
                <a16:creationId xmlns:a16="http://schemas.microsoft.com/office/drawing/2014/main" id="{BEFE6E9B-EB2B-2349-B66F-E669DB797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061" y="2133601"/>
            <a:ext cx="5628903" cy="3726873"/>
          </a:xfrm>
          <a:prstGeom prst="rect">
            <a:avLst/>
          </a:prstGeom>
          <a:ln>
            <a:noFill/>
          </a:ln>
          <a:effectLst>
            <a:glow rad="1905000">
              <a:schemeClr val="accent1">
                <a:alpha val="28000"/>
              </a:schemeClr>
            </a:glow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AE3AA8-D961-A943-AEC7-72CFE8C46C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56" t="5658" r="10025" b="12851"/>
          <a:stretch/>
        </p:blipFill>
        <p:spPr>
          <a:xfrm>
            <a:off x="11337513" y="6014160"/>
            <a:ext cx="854487" cy="8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0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Fondo abstracto de tecnología segura vector gratuito">
            <a:extLst>
              <a:ext uri="{FF2B5EF4-FFF2-40B4-BE49-F238E27FC236}">
                <a16:creationId xmlns:a16="http://schemas.microsoft.com/office/drawing/2014/main" id="{1A9C0323-4496-A04B-B997-7AE0F8F92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430" y="-128590"/>
            <a:ext cx="12525829" cy="723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2E2A9-0B65-BD4F-AA18-C8C36F80F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4520" y="428262"/>
            <a:ext cx="5866961" cy="1325563"/>
          </a:xfrm>
        </p:spPr>
        <p:txBody>
          <a:bodyPr>
            <a:normAutofit/>
          </a:bodyPr>
          <a:lstStyle/>
          <a:p>
            <a:pPr algn="r"/>
            <a:r>
              <a:rPr lang="en-US" sz="4800" b="1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CASO DE ESTUDIO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5647B0-7D6F-9040-B4B2-06381BB0E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804" y="1889880"/>
            <a:ext cx="5380494" cy="3194578"/>
          </a:xfrm>
          <a:prstGeom prst="rect">
            <a:avLst/>
          </a:prstGeom>
          <a:ln>
            <a:noFill/>
          </a:ln>
          <a:effectLst>
            <a:glow rad="1739900">
              <a:schemeClr val="accent1">
                <a:satMod val="175000"/>
                <a:alpha val="13000"/>
              </a:schemeClr>
            </a:glow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B0FFE1-FE4B-1944-BF20-979A1B18B466}"/>
              </a:ext>
            </a:extLst>
          </p:cNvPr>
          <p:cNvSpPr txBox="1"/>
          <p:nvPr/>
        </p:nvSpPr>
        <p:spPr>
          <a:xfrm>
            <a:off x="6519332" y="1998133"/>
            <a:ext cx="503214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77" indent="-342877" algn="just">
              <a:buFont typeface="Arial" panose="020B0604020202020204" pitchFamily="34" charset="0"/>
              <a:buChar char="•"/>
            </a:pPr>
            <a:r>
              <a:rPr lang="es-419" sz="3200" dirty="0">
                <a:solidFill>
                  <a:schemeClr val="bg1"/>
                </a:solidFill>
              </a:rPr>
              <a:t>La seguridad es un factor muy requerido en las empresas, institutos,cooperativas la razón por que la seguridad es indispensable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2DD283-E0C3-4549-A3EA-C56A150B99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56" t="5658" r="10025" b="12851"/>
          <a:stretch/>
        </p:blipFill>
        <p:spPr>
          <a:xfrm>
            <a:off x="11337513" y="6014160"/>
            <a:ext cx="854487" cy="8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20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Fondo de semitono abstracto vector gratuito">
            <a:extLst>
              <a:ext uri="{FF2B5EF4-FFF2-40B4-BE49-F238E27FC236}">
                <a16:creationId xmlns:a16="http://schemas.microsoft.com/office/drawing/2014/main" id="{9851150B-DFB1-7347-A4E2-79F93BC3E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444" y="-117022"/>
            <a:ext cx="12476843" cy="70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8F6B57-F48A-0D43-8243-621B1E82C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8961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¿Que es la </a:t>
            </a:r>
            <a:r>
              <a:rPr lang="en-US" sz="4800" dirty="0" err="1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seguridad</a:t>
            </a:r>
            <a:r>
              <a:rPr lang="en-US" sz="48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54458-2B12-BD4A-BFD5-58ABB1469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663" y="2006826"/>
            <a:ext cx="4343045" cy="3450613"/>
          </a:xfrm>
        </p:spPr>
        <p:txBody>
          <a:bodyPr>
            <a:normAutofit/>
          </a:bodyPr>
          <a:lstStyle/>
          <a:p>
            <a:pPr algn="just">
              <a:buClr>
                <a:schemeClr val="accent3"/>
              </a:buClr>
            </a:pPr>
            <a:r>
              <a:rPr lang="en-US" sz="3200" b="1" dirty="0">
                <a:solidFill>
                  <a:schemeClr val="bg1"/>
                </a:solidFill>
              </a:rPr>
              <a:t>La </a:t>
            </a:r>
            <a:r>
              <a:rPr lang="en-US" sz="3200" b="1" dirty="0" err="1">
                <a:solidFill>
                  <a:schemeClr val="bg1"/>
                </a:solidFill>
              </a:rPr>
              <a:t>Seguridad</a:t>
            </a:r>
            <a:r>
              <a:rPr lang="en-US" sz="3200" b="1" dirty="0">
                <a:solidFill>
                  <a:schemeClr val="bg1"/>
                </a:solidFill>
              </a:rPr>
              <a:t> es la </a:t>
            </a:r>
            <a:r>
              <a:rPr lang="en-US" sz="3200" b="1" dirty="0" err="1">
                <a:solidFill>
                  <a:schemeClr val="bg1"/>
                </a:solidFill>
              </a:rPr>
              <a:t>Ausencia</a:t>
            </a:r>
            <a:r>
              <a:rPr lang="en-US" sz="3200" b="1" dirty="0">
                <a:solidFill>
                  <a:schemeClr val="bg1"/>
                </a:solidFill>
              </a:rPr>
              <a:t> de </a:t>
            </a:r>
            <a:r>
              <a:rPr lang="en-US" sz="3200" b="1" dirty="0" err="1">
                <a:solidFill>
                  <a:schemeClr val="bg1"/>
                </a:solidFill>
              </a:rPr>
              <a:t>peligro</a:t>
            </a:r>
            <a:r>
              <a:rPr lang="en-US" sz="3200" b="1" dirty="0">
                <a:solidFill>
                  <a:schemeClr val="bg1"/>
                </a:solidFill>
              </a:rPr>
              <a:t> o </a:t>
            </a:r>
            <a:r>
              <a:rPr lang="en-US" sz="3200" b="1" dirty="0" err="1">
                <a:solidFill>
                  <a:schemeClr val="bg1"/>
                </a:solidFill>
              </a:rPr>
              <a:t>riesgo</a:t>
            </a:r>
            <a:r>
              <a:rPr lang="en-US" sz="3200" b="1" dirty="0">
                <a:solidFill>
                  <a:schemeClr val="bg1"/>
                </a:solidFill>
              </a:rPr>
              <a:t>.</a:t>
            </a:r>
          </a:p>
          <a:p>
            <a:pPr algn="just">
              <a:buClr>
                <a:schemeClr val="accent3"/>
              </a:buClr>
            </a:pPr>
            <a:r>
              <a:rPr lang="en-US" sz="3200" b="1" dirty="0" err="1">
                <a:solidFill>
                  <a:schemeClr val="bg1"/>
                </a:solidFill>
              </a:rPr>
              <a:t>Sensación</a:t>
            </a:r>
            <a:r>
              <a:rPr lang="en-US" sz="3200" b="1" dirty="0">
                <a:solidFill>
                  <a:schemeClr val="bg1"/>
                </a:solidFill>
              </a:rPr>
              <a:t> de total </a:t>
            </a:r>
            <a:r>
              <a:rPr lang="en-US" sz="3200" b="1" dirty="0" err="1">
                <a:solidFill>
                  <a:schemeClr val="bg1"/>
                </a:solidFill>
              </a:rPr>
              <a:t>confianza</a:t>
            </a:r>
            <a:r>
              <a:rPr lang="en-US" sz="3200" b="1" dirty="0">
                <a:solidFill>
                  <a:schemeClr val="bg1"/>
                </a:solidFill>
              </a:rPr>
              <a:t>  que se </a:t>
            </a:r>
            <a:r>
              <a:rPr lang="en-US" sz="3200" b="1" dirty="0" err="1">
                <a:solidFill>
                  <a:schemeClr val="bg1"/>
                </a:solidFill>
              </a:rPr>
              <a:t>tiene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en</a:t>
            </a:r>
            <a:r>
              <a:rPr lang="en-US" sz="3200" b="1" dirty="0">
                <a:solidFill>
                  <a:schemeClr val="bg1"/>
                </a:solidFill>
              </a:rPr>
              <a:t> algo o </a:t>
            </a:r>
            <a:r>
              <a:rPr lang="en-US" sz="3200" b="1" dirty="0" err="1">
                <a:solidFill>
                  <a:schemeClr val="bg1"/>
                </a:solidFill>
              </a:rPr>
              <a:t>alguien</a:t>
            </a:r>
            <a:r>
              <a:rPr lang="en-US" sz="3200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4AB2E4-27DF-E04A-99B2-2BC054AD4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078" y="3741039"/>
            <a:ext cx="6113125" cy="21017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6" name="Picture 2" descr="Seguridad ciudadana en América Latina: El 2019 resumido en 10 artículos">
            <a:extLst>
              <a:ext uri="{FF2B5EF4-FFF2-40B4-BE49-F238E27FC236}">
                <a16:creationId xmlns:a16="http://schemas.microsoft.com/office/drawing/2014/main" id="{B1A0806F-5966-104B-9006-83DFB4A40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704" y="1799445"/>
            <a:ext cx="2729497" cy="19326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guridad Industrial - Concepto y factores externos e internos">
            <a:extLst>
              <a:ext uri="{FF2B5EF4-FFF2-40B4-BE49-F238E27FC236}">
                <a16:creationId xmlns:a16="http://schemas.microsoft.com/office/drawing/2014/main" id="{8D861C31-3430-E34E-BE5B-C4F151BBB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078" y="1799445"/>
            <a:ext cx="3383628" cy="19415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A08299-B6F4-DD45-ADEB-3557E51384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56" t="5658" r="10025" b="12851"/>
          <a:stretch/>
        </p:blipFill>
        <p:spPr>
          <a:xfrm>
            <a:off x="11337513" y="6014160"/>
            <a:ext cx="854487" cy="8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41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0" name="Picture 12" descr="Fondo abstracto del plexo azul Foto Premium ">
            <a:extLst>
              <a:ext uri="{FF2B5EF4-FFF2-40B4-BE49-F238E27FC236}">
                <a16:creationId xmlns:a16="http://schemas.microsoft.com/office/drawing/2014/main" id="{7D179A19-D372-804E-919D-96A91C367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387" y="-16330"/>
            <a:ext cx="12491458" cy="703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3DB370-F8C1-F444-9589-D51B7A781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142" y="190289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 err="1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Tipos</a:t>
            </a:r>
            <a:r>
              <a:rPr lang="en-US" sz="5400" b="1" dirty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5400" b="1" dirty="0" err="1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seguridad</a:t>
            </a:r>
            <a:endParaRPr lang="en-US" sz="5400" b="1" dirty="0">
              <a:ln w="22225">
                <a:solidFill>
                  <a:schemeClr val="bg1"/>
                </a:solidFill>
                <a:prstDash val="solid"/>
              </a:ln>
              <a:solidFill>
                <a:schemeClr val="bg2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02471-D80D-4D48-8352-D09228ABA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31" y="2072147"/>
            <a:ext cx="4348658" cy="3450613"/>
          </a:xfr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0">
              <a:buClr>
                <a:srgbClr val="00B0F0"/>
              </a:buClr>
              <a:buFont typeface="Wingdings" pitchFamily="2" charset="2"/>
              <a:buChar char="§"/>
            </a:pPr>
            <a:r>
              <a:rPr lang="es-419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Alarmas </a:t>
            </a:r>
            <a:endParaRPr lang="en-US" sz="3200" b="1" dirty="0">
              <a:ln w="0">
                <a:noFill/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0">
              <a:buClr>
                <a:srgbClr val="00B0F0"/>
              </a:buClr>
              <a:buFont typeface="Wingdings" pitchFamily="2" charset="2"/>
              <a:buChar char="§"/>
            </a:pPr>
            <a:r>
              <a:rPr lang="es-419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Vigilancia</a:t>
            </a:r>
            <a:endParaRPr lang="en-US" sz="3200" b="1" dirty="0">
              <a:ln w="0">
                <a:noFill/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0">
              <a:buClr>
                <a:srgbClr val="00B0F0"/>
              </a:buClr>
              <a:buFont typeface="Wingdings" pitchFamily="2" charset="2"/>
              <a:buChar char="§"/>
            </a:pPr>
            <a:r>
              <a:rPr lang="es-419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Control remoto del Sistema</a:t>
            </a:r>
            <a:endParaRPr lang="en-US" sz="3200" b="1" dirty="0">
              <a:ln w="0">
                <a:noFill/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0">
              <a:buClr>
                <a:srgbClr val="00B0F0"/>
              </a:buClr>
              <a:buFont typeface="Wingdings" pitchFamily="2" charset="2"/>
              <a:buChar char="§"/>
            </a:pPr>
            <a:r>
              <a:rPr lang="es-419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Control de acessos</a:t>
            </a:r>
            <a:endParaRPr lang="en-US" sz="3200" b="1" dirty="0">
              <a:ln w="0">
                <a:noFill/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0">
              <a:buClr>
                <a:srgbClr val="00B0F0"/>
              </a:buClr>
              <a:buFont typeface="Wingdings" pitchFamily="2" charset="2"/>
              <a:buChar char="§"/>
            </a:pPr>
            <a:r>
              <a:rPr lang="es-419" sz="32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Video de Vigilancia</a:t>
            </a:r>
            <a:endParaRPr lang="en-US" sz="3200" b="1" dirty="0">
              <a:ln w="0">
                <a:noFill/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050" name="Picture 2" descr="Conoce todo sobre alarmas de seguridad en el hogar y negocio">
            <a:extLst>
              <a:ext uri="{FF2B5EF4-FFF2-40B4-BE49-F238E27FC236}">
                <a16:creationId xmlns:a16="http://schemas.microsoft.com/office/drawing/2014/main" id="{5B4CEAE7-C8A7-B740-AFA5-9C44E760A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852" y="1768507"/>
            <a:ext cx="3308278" cy="19483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ómo funciona una CRA o Central Receptora de Alarmas?">
            <a:extLst>
              <a:ext uri="{FF2B5EF4-FFF2-40B4-BE49-F238E27FC236}">
                <a16:creationId xmlns:a16="http://schemas.microsoft.com/office/drawing/2014/main" id="{CCEE17D3-CD8E-9F42-B9FA-EA26D5FD5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853" y="3741038"/>
            <a:ext cx="3308278" cy="18872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ntrol de Visitas de Control de Acceso – DMS">
            <a:extLst>
              <a:ext uri="{FF2B5EF4-FFF2-40B4-BE49-F238E27FC236}">
                <a16:creationId xmlns:a16="http://schemas.microsoft.com/office/drawing/2014/main" id="{89AF5B99-C960-1540-8E4F-707FB6752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131" y="1768507"/>
            <a:ext cx="3030877" cy="19483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eguridad en condominios – La vigilancia privada y sus beneficios">
            <a:extLst>
              <a:ext uri="{FF2B5EF4-FFF2-40B4-BE49-F238E27FC236}">
                <a16:creationId xmlns:a16="http://schemas.microsoft.com/office/drawing/2014/main" id="{C54AF62E-7CB3-E043-A377-FE6D0B50E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131" y="3741039"/>
            <a:ext cx="3030877" cy="18872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BFC489-857D-8641-B3CD-AFD1BAE210E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456" t="5658" r="10025" b="12851"/>
          <a:stretch/>
        </p:blipFill>
        <p:spPr>
          <a:xfrm>
            <a:off x="11337513" y="6014160"/>
            <a:ext cx="854487" cy="8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7472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2" name="Picture 10" descr="Bokeh púrpura del fondo abstracto con el fondo negro. Foto Premium ">
            <a:extLst>
              <a:ext uri="{FF2B5EF4-FFF2-40B4-BE49-F238E27FC236}">
                <a16:creationId xmlns:a16="http://schemas.microsoft.com/office/drawing/2014/main" id="{61D635B1-9B04-ED47-89F3-99DCCE23D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407" y="-197304"/>
            <a:ext cx="12574814" cy="7252607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FB0A99-F50F-1F4B-BC8C-F69EB93F5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464" y="20901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s-419" sz="5400" b="1" dirty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Control de accesos</a:t>
            </a:r>
            <a:endParaRPr lang="en-US" sz="5400" b="1" dirty="0">
              <a:ln w="222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81FF3-149F-C440-A20E-ECBE81CB4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90"/>
            <a:ext cx="4484914" cy="4089624"/>
          </a:xfrm>
        </p:spPr>
        <p:txBody>
          <a:bodyPr>
            <a:normAutofit fontScale="55000" lnSpcReduction="20000"/>
          </a:bodyPr>
          <a:lstStyle/>
          <a:p>
            <a:pPr algn="just">
              <a:buClr>
                <a:srgbClr val="00B0F0"/>
              </a:buClr>
            </a:pPr>
            <a:r>
              <a:rPr lang="es-419" sz="5800" dirty="0">
                <a:solidFill>
                  <a:schemeClr val="bg1"/>
                </a:solidFill>
              </a:rPr>
              <a:t>Estar informado de los los ingresos y salidas de las personas o vehiculos.</a:t>
            </a:r>
          </a:p>
          <a:p>
            <a:pPr algn="just">
              <a:buClr>
                <a:srgbClr val="00B0F0"/>
              </a:buClr>
            </a:pPr>
            <a:r>
              <a:rPr lang="es-419" sz="5800" dirty="0">
                <a:solidFill>
                  <a:schemeClr val="bg1"/>
                </a:solidFill>
              </a:rPr>
              <a:t>Los puntos de control de accesos  son muy utiles para informarnos de los ingresos que hacen las personas Así todo estará mucho más seguro.</a:t>
            </a:r>
            <a:endParaRPr lang="en-US" sz="5800" dirty="0">
              <a:solidFill>
                <a:schemeClr val="bg1"/>
              </a:solidFill>
            </a:endParaRPr>
          </a:p>
          <a:p>
            <a:pPr algn="just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 descr="El control de accesos: claves de este servicio - Outser">
            <a:extLst>
              <a:ext uri="{FF2B5EF4-FFF2-40B4-BE49-F238E27FC236}">
                <a16:creationId xmlns:a16="http://schemas.microsoft.com/office/drawing/2014/main" id="{9DC3CDD6-68E4-8141-9F33-B30C034C1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280" y="1933540"/>
            <a:ext cx="5520981" cy="3450613"/>
          </a:xfrm>
          <a:prstGeom prst="rect">
            <a:avLst/>
          </a:prstGeom>
          <a:ln>
            <a:noFill/>
          </a:ln>
          <a:effectLst>
            <a:glow rad="1117600">
              <a:srgbClr val="090032">
                <a:alpha val="79000"/>
              </a:srgbClr>
            </a:glow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12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6" name="Picture 10" descr="Fondo de concepto de tecnología móvil futurista digital vector gratuito">
            <a:extLst>
              <a:ext uri="{FF2B5EF4-FFF2-40B4-BE49-F238E27FC236}">
                <a16:creationId xmlns:a16="http://schemas.microsoft.com/office/drawing/2014/main" id="{ACDFE099-4ED6-3549-9FA6-3CD27A358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676" y="-118973"/>
            <a:ext cx="12583428" cy="709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EF7B60F-6D69-A344-9FF9-A1044D789DDF}"/>
              </a:ext>
            </a:extLst>
          </p:cNvPr>
          <p:cNvSpPr/>
          <p:nvPr/>
        </p:nvSpPr>
        <p:spPr>
          <a:xfrm>
            <a:off x="-874250" y="352638"/>
            <a:ext cx="1409059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>
                  <a:solidFill>
                    <a:schemeClr val="bg1"/>
                  </a:solidFill>
                </a:ln>
                <a:solidFill>
                  <a:schemeClr val="bg2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ORGANIGRAMA DEL ÁREA DE SEGURIDAD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6D7456-49E0-724D-A793-03B825B0E965}"/>
              </a:ext>
            </a:extLst>
          </p:cNvPr>
          <p:cNvSpPr/>
          <p:nvPr/>
        </p:nvSpPr>
        <p:spPr>
          <a:xfrm>
            <a:off x="4572001" y="1808018"/>
            <a:ext cx="3048000" cy="1427018"/>
          </a:xfrm>
          <a:prstGeom prst="rect">
            <a:avLst/>
          </a:prstGeom>
          <a:solidFill>
            <a:srgbClr val="0D8268"/>
          </a:solidFill>
          <a:ln>
            <a:noFill/>
          </a:ln>
          <a:effectLst>
            <a:glow rad="228600">
              <a:srgbClr val="0D8268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DIVISIÓN RECURSOS HUMANOS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D3995-6F4E-F84A-A60E-F0668C59C7F6}"/>
              </a:ext>
            </a:extLst>
          </p:cNvPr>
          <p:cNvSpPr/>
          <p:nvPr/>
        </p:nvSpPr>
        <p:spPr>
          <a:xfrm>
            <a:off x="2299857" y="4336473"/>
            <a:ext cx="3311236" cy="1634837"/>
          </a:xfrm>
          <a:prstGeom prst="rect">
            <a:avLst/>
          </a:prstGeom>
          <a:solidFill>
            <a:srgbClr val="184685"/>
          </a:solidFill>
          <a:ln>
            <a:noFill/>
          </a:ln>
          <a:effectLst>
            <a:glow rad="228600">
              <a:srgbClr val="0070C0">
                <a:alpha val="40000"/>
              </a:srgbClr>
            </a:glo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DPTO. SEGURIDAD SOCIAL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1455173-5170-3149-9A18-286250454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0908" y="4336473"/>
            <a:ext cx="3311236" cy="1634837"/>
          </a:xfrm>
          <a:prstGeom prst="rect">
            <a:avLst/>
          </a:prstGeom>
          <a:solidFill>
            <a:srgbClr val="184685"/>
          </a:solidFill>
          <a:ln>
            <a:noFill/>
          </a:ln>
          <a:effectLst>
            <a:glow rad="228600">
              <a:srgbClr val="0070C0">
                <a:alpha val="40000"/>
              </a:srgbClr>
            </a:glo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defTabSz="457200">
              <a:buNone/>
            </a:pPr>
            <a:r>
              <a:rPr lang="en-US" sz="2400" dirty="0"/>
              <a:t>SECCIÓN SEG. FÍSICA E INDUSTRIAL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7AAC8FD-33B7-D348-9625-0E3F81ACF74B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096000" y="3235036"/>
            <a:ext cx="0" cy="1918854"/>
          </a:xfrm>
          <a:prstGeom prst="line">
            <a:avLst/>
          </a:prstGeom>
          <a:ln w="57150" cap="flat" cmpd="sng" algn="ctr">
            <a:solidFill>
              <a:srgbClr val="B7D50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138E7D4-80E4-C44F-8AC7-F4E1F9C61B63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611092" y="5153891"/>
            <a:ext cx="969816" cy="0"/>
          </a:xfrm>
          <a:prstGeom prst="line">
            <a:avLst/>
          </a:prstGeom>
          <a:ln w="57150" cap="flat" cmpd="sng" algn="ctr">
            <a:solidFill>
              <a:srgbClr val="B7D50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A9E29C7-64B1-EE4B-A117-3F26D55324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56" t="5658" r="10025" b="12851"/>
          <a:stretch/>
        </p:blipFill>
        <p:spPr>
          <a:xfrm>
            <a:off x="11337513" y="6014160"/>
            <a:ext cx="854487" cy="8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27443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3863</TotalTime>
  <Words>984</Words>
  <Application>Microsoft Macintosh PowerPoint</Application>
  <PresentationFormat>Widescreen</PresentationFormat>
  <Paragraphs>136</Paragraphs>
  <Slides>33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Times New Roman</vt:lpstr>
      <vt:lpstr>Wingdings</vt:lpstr>
      <vt:lpstr>Office Theme</vt:lpstr>
      <vt:lpstr>PROYECTO DE GRADO SISTEMA DE CONTROL DE ACCESO COMTECO EN LA CIUDAD DE COCHABAMBA </vt:lpstr>
      <vt:lpstr>INTRODUCCIÓN</vt:lpstr>
      <vt:lpstr>PowerPoint Presentation</vt:lpstr>
      <vt:lpstr>PowerPoint Presentation</vt:lpstr>
      <vt:lpstr>CASO DE ESTUDIO</vt:lpstr>
      <vt:lpstr>¿Que es la seguridad?</vt:lpstr>
      <vt:lpstr>Tipos de seguridad</vt:lpstr>
      <vt:lpstr>Control de accesos</vt:lpstr>
      <vt:lpstr>PowerPoint Presentation</vt:lpstr>
      <vt:lpstr>PowerPoint Presentation</vt:lpstr>
      <vt:lpstr>SISTEMA WEB “ACSYOS”</vt:lpstr>
      <vt:lpstr>OBJETO DE ESTUDIO</vt:lpstr>
      <vt:lpstr>Justificación</vt:lpstr>
      <vt:lpstr>PowerPoint Presentation</vt:lpstr>
      <vt:lpstr>ARBOL DE PROBLEMAS</vt:lpstr>
      <vt:lpstr>OBJETIVO GENERAL</vt:lpstr>
      <vt:lpstr>Método de investigación</vt:lpstr>
      <vt:lpstr>DISCIPLINAS</vt:lpstr>
      <vt:lpstr>Técnicas de recolección de la información</vt:lpstr>
      <vt:lpstr>Entrevista estructurada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¿Qué es ACSYOS?</vt:lpstr>
      <vt:lpstr>Herramientas de Desarrollo de ACSYOS</vt:lpstr>
      <vt:lpstr>Herramientas de lenguajes </vt:lpstr>
      <vt:lpstr>Herramientas de depuración</vt:lpstr>
      <vt:lpstr>Herramientas de diseño del Software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ACVV </dc:title>
  <dc:creator>mc973220@hotmail.com</dc:creator>
  <cp:lastModifiedBy>mc973220@hotmail.com</cp:lastModifiedBy>
  <cp:revision>319</cp:revision>
  <dcterms:created xsi:type="dcterms:W3CDTF">2020-03-12T21:27:47Z</dcterms:created>
  <dcterms:modified xsi:type="dcterms:W3CDTF">2020-12-04T04:57:01Z</dcterms:modified>
</cp:coreProperties>
</file>